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76" r:id="rId4"/>
    <p:sldId id="349" r:id="rId5"/>
    <p:sldId id="350" r:id="rId6"/>
    <p:sldId id="263" r:id="rId7"/>
    <p:sldId id="297" r:id="rId8"/>
    <p:sldId id="321" r:id="rId9"/>
    <p:sldId id="352" r:id="rId10"/>
    <p:sldId id="347" r:id="rId11"/>
    <p:sldId id="351" r:id="rId12"/>
    <p:sldId id="345" r:id="rId13"/>
    <p:sldId id="258" r:id="rId14"/>
    <p:sldId id="343" r:id="rId15"/>
    <p:sldId id="338" r:id="rId16"/>
    <p:sldId id="356" r:id="rId17"/>
    <p:sldId id="281" r:id="rId18"/>
    <p:sldId id="280" r:id="rId19"/>
    <p:sldId id="261" r:id="rId20"/>
    <p:sldId id="288" r:id="rId21"/>
    <p:sldId id="333" r:id="rId22"/>
    <p:sldId id="286" r:id="rId23"/>
    <p:sldId id="355" r:id="rId24"/>
    <p:sldId id="336" r:id="rId25"/>
    <p:sldId id="337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6"/>
    <a:srgbClr val="0B4A37"/>
    <a:srgbClr val="4F90A5"/>
    <a:srgbClr val="68ABB7"/>
    <a:srgbClr val="85C4C9"/>
    <a:srgbClr val="FFDD9F"/>
    <a:srgbClr val="FCDEA1"/>
    <a:srgbClr val="F3E7A0"/>
    <a:srgbClr val="B22F5C"/>
    <a:srgbClr val="9CC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813"/>
    <p:restoredTop sz="93873"/>
  </p:normalViewPr>
  <p:slideViewPr>
    <p:cSldViewPr snapToGrid="0">
      <p:cViewPr varScale="1">
        <p:scale>
          <a:sx n="85" d="100"/>
          <a:sy n="85" d="100"/>
        </p:scale>
        <p:origin x="176" y="83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FFF54-9F23-8F45-8966-084C381F78F5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6838-3DB2-2749-8A4E-C63F1E65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20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22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83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2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2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4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9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7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24005-64D6-B943-A245-567AE1EAC3BF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D3A785-6FE8-7349-8FEA-1F6B8F4D900A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04216A-511C-514B-A941-F36B830F3AF2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49E0A5-8CF2-8B4E-AF54-D48B79653D76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55A1C-4763-B843-A8CE-D4A389C24F99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BC498D-665E-4A41-9D35-60D0EFBCB13D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3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8C3921-2935-4344-A785-81469387A82C}" type="datetime1">
              <a:rPr lang="en-CA" smtClean="0"/>
              <a:t>2024-04-09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E8E355-DAFB-B447-B1F2-7E0BEB8DAD1B}" type="datetime1">
              <a:rPr lang="en-CA" smtClean="0"/>
              <a:t>2024-04-09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8646B4-969E-E348-A206-98D4BED1A4D8}" type="datetime1">
              <a:rPr lang="en-CA" smtClean="0"/>
              <a:t>2024-04-09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C7C25-AAB0-974B-B63C-302489CAD230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A2A018-F3CE-E24E-A6C6-2384967E9F61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11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E112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E112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E112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in a dark blue background&#10;&#10;Description automatically generated">
            <a:extLst>
              <a:ext uri="{FF2B5EF4-FFF2-40B4-BE49-F238E27FC236}">
                <a16:creationId xmlns:a16="http://schemas.microsoft.com/office/drawing/2014/main" id="{E3989E79-BEAD-6111-3011-53555CB3B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 t="35799" r="16062" b="23917"/>
          <a:stretch/>
        </p:blipFill>
        <p:spPr>
          <a:xfrm>
            <a:off x="0" y="-3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DFBC2-3C8C-E784-D414-A6A413588665}"/>
              </a:ext>
            </a:extLst>
          </p:cNvPr>
          <p:cNvSpPr/>
          <p:nvPr/>
        </p:nvSpPr>
        <p:spPr>
          <a:xfrm>
            <a:off x="1665514" y="1445819"/>
            <a:ext cx="8860972" cy="3966359"/>
          </a:xfrm>
          <a:prstGeom prst="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Photosynthetic Adaptations of Polar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P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hytoplankton to Extreme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ow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ight</a:t>
            </a:r>
          </a:p>
          <a:p>
            <a:pPr algn="ctr"/>
            <a:endParaRPr lang="en-CA" sz="28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CA" sz="28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Natasha Madeleine Ryan </a:t>
            </a:r>
          </a:p>
          <a:p>
            <a:pPr algn="ctr"/>
            <a:r>
              <a:rPr lang="en-CA" sz="20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Supervised By Dr. Douglas A. Campbell</a:t>
            </a:r>
            <a:endParaRPr lang="en-CA" sz="20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770D68-C5BE-7458-92E9-CFBA4D0CA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2" y="62386"/>
            <a:ext cx="2253813" cy="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al,</a:t>
            </a:r>
            <a:r>
              <a:rPr lang="en-CA" sz="1050" dirty="0"/>
              <a:t>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4014570"/>
            <a:ext cx="2035691" cy="1634788"/>
            <a:chOff x="5314671" y="3919954"/>
            <a:chExt cx="2035691" cy="163478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919954"/>
              <a:ext cx="1787526" cy="1429677"/>
              <a:chOff x="3470393" y="1687856"/>
              <a:chExt cx="1787526" cy="142967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10703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rc 82">
            <a:extLst>
              <a:ext uri="{FF2B5EF4-FFF2-40B4-BE49-F238E27FC236}">
                <a16:creationId xmlns:a16="http://schemas.microsoft.com/office/drawing/2014/main" id="{5A057067-4465-0667-EB06-40630A1AD4CB}"/>
              </a:ext>
            </a:extLst>
          </p:cNvPr>
          <p:cNvSpPr/>
          <p:nvPr/>
        </p:nvSpPr>
        <p:spPr>
          <a:xfrm rot="16200000">
            <a:off x="3993418" y="5425489"/>
            <a:ext cx="681564" cy="1135735"/>
          </a:xfrm>
          <a:prstGeom prst="arc">
            <a:avLst>
              <a:gd name="adj1" fmla="val 16464924"/>
              <a:gd name="adj2" fmla="val 5438521"/>
            </a:avLst>
          </a:prstGeom>
          <a:ln w="31750" cap="rnd" cmpd="sng">
            <a:solidFill>
              <a:srgbClr val="0B4A37"/>
            </a:solidFill>
            <a:prstDash val="solid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4AC18DCE-0232-666B-09B9-1522350ABCC5}"/>
              </a:ext>
            </a:extLst>
          </p:cNvPr>
          <p:cNvSpPr/>
          <p:nvPr/>
        </p:nvSpPr>
        <p:spPr>
          <a:xfrm rot="18108023">
            <a:off x="562951" y="3961548"/>
            <a:ext cx="799871" cy="562628"/>
          </a:xfrm>
          <a:prstGeom prst="lightningBolt">
            <a:avLst/>
          </a:prstGeom>
          <a:solidFill>
            <a:srgbClr val="385D9B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85D9B"/>
              </a:solidFill>
              <a:latin typeface="Georgia" panose="02040502050405020303" pitchFamily="18" charset="0"/>
            </a:endParaRPr>
          </a:p>
        </p:txBody>
      </p:sp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BB5CDB3F-074D-B56D-A235-8668E64C9F83}"/>
              </a:ext>
            </a:extLst>
          </p:cNvPr>
          <p:cNvSpPr/>
          <p:nvPr/>
        </p:nvSpPr>
        <p:spPr>
          <a:xfrm rot="16889213">
            <a:off x="787524" y="4361355"/>
            <a:ext cx="799871" cy="562628"/>
          </a:xfrm>
          <a:prstGeom prst="lightningBolt">
            <a:avLst/>
          </a:prstGeom>
          <a:solidFill>
            <a:srgbClr val="3197A7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C406BDD6-C7BD-F279-F88C-53CF07733B8E}"/>
              </a:ext>
            </a:extLst>
          </p:cNvPr>
          <p:cNvSpPr/>
          <p:nvPr/>
        </p:nvSpPr>
        <p:spPr>
          <a:xfrm rot="15280824">
            <a:off x="1197709" y="4688751"/>
            <a:ext cx="799871" cy="562628"/>
          </a:xfrm>
          <a:prstGeom prst="lightningBolt">
            <a:avLst/>
          </a:prstGeom>
          <a:solidFill>
            <a:srgbClr val="9FD4C2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,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3772606"/>
            <a:ext cx="2322854" cy="2201897"/>
            <a:chOff x="5314671" y="3677990"/>
            <a:chExt cx="2322854" cy="220189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677990"/>
              <a:ext cx="2322854" cy="2201897"/>
              <a:chOff x="3470393" y="1445892"/>
              <a:chExt cx="2322854" cy="220189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93C66E43-6A41-DCAB-50A7-125B744BC1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6411"/>
                <a:ext cx="1152000" cy="1152000"/>
              </a:xfrm>
              <a:prstGeom prst="arc">
                <a:avLst>
                  <a:gd name="adj1" fmla="val 16314848"/>
                  <a:gd name="adj2" fmla="val 21562203"/>
                </a:avLst>
              </a:prstGeom>
              <a:ln w="31750" cap="rnd">
                <a:solidFill>
                  <a:srgbClr val="385D9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205812D1-50CB-5733-D544-AB1C6BEC9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883"/>
                <a:ext cx="1152000" cy="1152000"/>
              </a:xfrm>
              <a:prstGeom prst="arc">
                <a:avLst>
                  <a:gd name="adj1" fmla="val 33452"/>
                  <a:gd name="adj2" fmla="val 5364614"/>
                </a:avLst>
              </a:prstGeom>
              <a:ln w="31750" cap="rnd">
                <a:solidFill>
                  <a:srgbClr val="3197A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 Box 4">
                <a:extLst>
                  <a:ext uri="{FF2B5EF4-FFF2-40B4-BE49-F238E27FC236}">
                    <a16:creationId xmlns:a16="http://schemas.microsoft.com/office/drawing/2014/main" id="{A0E606C7-25F5-DEE7-9529-1343DCFA3203}"/>
                  </a:ext>
                </a:extLst>
              </p:cNvPr>
              <p:cNvSpPr txBox="1"/>
              <p:nvPr/>
            </p:nvSpPr>
            <p:spPr>
              <a:xfrm>
                <a:off x="4970875" y="3033217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AA38E035-D541-F604-3A10-28F8A9B8F0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101"/>
                <a:ext cx="1152000" cy="1152000"/>
              </a:xfrm>
              <a:prstGeom prst="arc">
                <a:avLst>
                  <a:gd name="adj1" fmla="val 5476852"/>
                  <a:gd name="adj2" fmla="val 10722687"/>
                </a:avLst>
              </a:prstGeom>
              <a:ln w="31750" cap="rnd">
                <a:solidFill>
                  <a:srgbClr val="9FD4C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3" name="Text Box 4">
                <a:extLst>
                  <a:ext uri="{FF2B5EF4-FFF2-40B4-BE49-F238E27FC236}">
                    <a16:creationId xmlns:a16="http://schemas.microsoft.com/office/drawing/2014/main" id="{926B7778-94B7-24F7-0A9B-5CBD8ED644D5}"/>
                  </a:ext>
                </a:extLst>
              </p:cNvPr>
              <p:cNvSpPr txBox="1"/>
              <p:nvPr/>
            </p:nvSpPr>
            <p:spPr>
              <a:xfrm>
                <a:off x="3781543" y="2748949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Text Box 4">
                <a:extLst>
                  <a:ext uri="{FF2B5EF4-FFF2-40B4-BE49-F238E27FC236}">
                    <a16:creationId xmlns:a16="http://schemas.microsoft.com/office/drawing/2014/main" id="{2E9DE36D-55DA-2789-BD41-B8A2B96BD5C1}"/>
                  </a:ext>
                </a:extLst>
              </p:cNvPr>
              <p:cNvSpPr txBox="1"/>
              <p:nvPr/>
            </p:nvSpPr>
            <p:spPr>
              <a:xfrm>
                <a:off x="5209528" y="198728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9445BA35-7DEE-8216-B681-45B38DF2CCF9}"/>
                  </a:ext>
                </a:extLst>
              </p:cNvPr>
              <p:cNvSpPr/>
              <p:nvPr/>
            </p:nvSpPr>
            <p:spPr>
              <a:xfrm rot="7781927">
                <a:off x="4873018" y="1502015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48DC6433-B736-451F-7003-12E9C30390AB}"/>
                  </a:ext>
                </a:extLst>
              </p:cNvPr>
              <p:cNvSpPr/>
              <p:nvPr/>
            </p:nvSpPr>
            <p:spPr>
              <a:xfrm rot="12932084">
                <a:off x="5041043" y="2762597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0A5CBD60-427C-9601-14D8-800C4C792955}"/>
                  </a:ext>
                </a:extLst>
              </p:cNvPr>
              <p:cNvSpPr/>
              <p:nvPr/>
            </p:nvSpPr>
            <p:spPr>
              <a:xfrm rot="18656571">
                <a:off x="3643564" y="2951708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9FD4C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FBE4C9C-A592-1B6C-25A8-48B117AA476D}"/>
              </a:ext>
            </a:extLst>
          </p:cNvPr>
          <p:cNvSpPr txBox="1"/>
          <p:nvPr/>
        </p:nvSpPr>
        <p:spPr>
          <a:xfrm>
            <a:off x="3429700" y="5964807"/>
            <a:ext cx="673263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2H</a:t>
            </a:r>
            <a:r>
              <a:rPr lang="en-US" baseline="-25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FD3300-B687-0D7E-1057-71BB8C6BDC8F}"/>
              </a:ext>
            </a:extLst>
          </p:cNvPr>
          <p:cNvSpPr txBox="1"/>
          <p:nvPr/>
        </p:nvSpPr>
        <p:spPr>
          <a:xfrm>
            <a:off x="4410038" y="5993356"/>
            <a:ext cx="984059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4H</a:t>
            </a:r>
            <a:r>
              <a:rPr lang="en-US" baseline="30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  <a:r>
              <a:rPr lang="en-US" baseline="-250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srgbClr val="0E1126"/>
              </a:solidFill>
              <a:effectLst/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382754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F9FD-8E5A-5EDE-A54D-00C4A40B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12</a:t>
            </a:fld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5C847-29BD-9E97-4F09-C2C4A838BC45}"/>
              </a:ext>
            </a:extLst>
          </p:cNvPr>
          <p:cNvSpPr/>
          <p:nvPr/>
        </p:nvSpPr>
        <p:spPr>
          <a:xfrm>
            <a:off x="0" y="6632823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Keren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1997. Proceedings of the National Academy of Sciences		 Rappaport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2005. Biophysical Journal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103E5AF-CAF6-A0F3-7FC0-B3AC397C0686}"/>
              </a:ext>
            </a:extLst>
          </p:cNvPr>
          <p:cNvGrpSpPr>
            <a:grpSpLocks noChangeAspect="1"/>
          </p:cNvGrpSpPr>
          <p:nvPr/>
        </p:nvGrpSpPr>
        <p:grpSpPr>
          <a:xfrm>
            <a:off x="177800" y="4270442"/>
            <a:ext cx="2073956" cy="1965960"/>
            <a:chOff x="5314671" y="3677990"/>
            <a:chExt cx="2322854" cy="2201897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253F3FB-2CB0-644E-0308-D827C7595FEF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333FD9D-2C86-851E-CC10-4CB001776E57}"/>
                </a:ext>
              </a:extLst>
            </p:cNvPr>
            <p:cNvGrpSpPr/>
            <p:nvPr/>
          </p:nvGrpSpPr>
          <p:grpSpPr>
            <a:xfrm>
              <a:off x="5314671" y="3677990"/>
              <a:ext cx="2322854" cy="2201897"/>
              <a:chOff x="3470393" y="1445892"/>
              <a:chExt cx="2322854" cy="2201897"/>
            </a:xfrm>
          </p:grpSpPr>
          <p:sp>
            <p:nvSpPr>
              <p:cNvPr id="78" name="Arc 77">
                <a:extLst>
                  <a:ext uri="{FF2B5EF4-FFF2-40B4-BE49-F238E27FC236}">
                    <a16:creationId xmlns:a16="http://schemas.microsoft.com/office/drawing/2014/main" id="{501C966F-D063-4EA3-7ED3-8B5839CBB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1CDDA94A-C7EA-2454-CD5C-302EBDC70A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6411"/>
                <a:ext cx="1152000" cy="1152000"/>
              </a:xfrm>
              <a:prstGeom prst="arc">
                <a:avLst>
                  <a:gd name="adj1" fmla="val 16314848"/>
                  <a:gd name="adj2" fmla="val 21562203"/>
                </a:avLst>
              </a:prstGeom>
              <a:ln w="31750" cap="rnd">
                <a:solidFill>
                  <a:srgbClr val="385D9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5EA0803F-ECB0-2C88-6E94-6350D80EEF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883"/>
                <a:ext cx="1152000" cy="1152000"/>
              </a:xfrm>
              <a:prstGeom prst="arc">
                <a:avLst>
                  <a:gd name="adj1" fmla="val 33452"/>
                  <a:gd name="adj2" fmla="val 5364614"/>
                </a:avLst>
              </a:prstGeom>
              <a:ln w="31750" cap="rnd">
                <a:solidFill>
                  <a:srgbClr val="3197A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1" name="Text Box 4">
                <a:extLst>
                  <a:ext uri="{FF2B5EF4-FFF2-40B4-BE49-F238E27FC236}">
                    <a16:creationId xmlns:a16="http://schemas.microsoft.com/office/drawing/2014/main" id="{DC432FDE-268D-3833-5DF9-7E68E6301424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sz="1600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sz="1600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Text Box 4">
                <a:extLst>
                  <a:ext uri="{FF2B5EF4-FFF2-40B4-BE49-F238E27FC236}">
                    <a16:creationId xmlns:a16="http://schemas.microsoft.com/office/drawing/2014/main" id="{0A422CF5-DACB-56E8-0231-2EE67412BFA9}"/>
                  </a:ext>
                </a:extLst>
              </p:cNvPr>
              <p:cNvSpPr txBox="1"/>
              <p:nvPr/>
            </p:nvSpPr>
            <p:spPr>
              <a:xfrm>
                <a:off x="4970875" y="3033217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1CF89B8E-BEB0-BE37-CFAA-57AA556F6E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101"/>
                <a:ext cx="1152000" cy="1152000"/>
              </a:xfrm>
              <a:prstGeom prst="arc">
                <a:avLst>
                  <a:gd name="adj1" fmla="val 5476852"/>
                  <a:gd name="adj2" fmla="val 10722687"/>
                </a:avLst>
              </a:prstGeom>
              <a:ln w="31750" cap="rnd">
                <a:solidFill>
                  <a:srgbClr val="9FD4C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235CA092-357D-ACB8-214B-994C79789148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5" name="Text Box 4">
                <a:extLst>
                  <a:ext uri="{FF2B5EF4-FFF2-40B4-BE49-F238E27FC236}">
                    <a16:creationId xmlns:a16="http://schemas.microsoft.com/office/drawing/2014/main" id="{F4301878-C98F-ECFF-C9B2-DC61B5C877D5}"/>
                  </a:ext>
                </a:extLst>
              </p:cNvPr>
              <p:cNvSpPr txBox="1"/>
              <p:nvPr/>
            </p:nvSpPr>
            <p:spPr>
              <a:xfrm>
                <a:off x="3781543" y="2748949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 Box 4">
                <a:extLst>
                  <a:ext uri="{FF2B5EF4-FFF2-40B4-BE49-F238E27FC236}">
                    <a16:creationId xmlns:a16="http://schemas.microsoft.com/office/drawing/2014/main" id="{6E536E68-3040-5DA2-EAC4-F8DD21F1A1DD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 Box 4">
                <a:extLst>
                  <a:ext uri="{FF2B5EF4-FFF2-40B4-BE49-F238E27FC236}">
                    <a16:creationId xmlns:a16="http://schemas.microsoft.com/office/drawing/2014/main" id="{81F6D2A7-967D-2900-C708-520AC8B35AF8}"/>
                  </a:ext>
                </a:extLst>
              </p:cNvPr>
              <p:cNvSpPr txBox="1"/>
              <p:nvPr/>
            </p:nvSpPr>
            <p:spPr>
              <a:xfrm>
                <a:off x="5209528" y="198728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59AF0AEF-329B-6B4E-2763-DF2C6E73BEFF}"/>
                  </a:ext>
                </a:extLst>
              </p:cNvPr>
              <p:cNvSpPr/>
              <p:nvPr/>
            </p:nvSpPr>
            <p:spPr>
              <a:xfrm rot="7781927">
                <a:off x="4873018" y="1502015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F25739A-F2FF-EEDD-1385-A7E68DA09459}"/>
                  </a:ext>
                </a:extLst>
              </p:cNvPr>
              <p:cNvSpPr/>
              <p:nvPr/>
            </p:nvSpPr>
            <p:spPr>
              <a:xfrm rot="12932084">
                <a:off x="5041043" y="2762597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C04D03DA-4373-D968-3CD3-85C3C3EAEA96}"/>
                  </a:ext>
                </a:extLst>
              </p:cNvPr>
              <p:cNvSpPr/>
              <p:nvPr/>
            </p:nvSpPr>
            <p:spPr>
              <a:xfrm rot="18656571">
                <a:off x="3643564" y="2951708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9FD4C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DA0B3D-8CAD-584F-D146-710B635F0BD7}"/>
              </a:ext>
            </a:extLst>
          </p:cNvPr>
          <p:cNvGrpSpPr>
            <a:grpSpLocks/>
          </p:cNvGrpSpPr>
          <p:nvPr/>
        </p:nvGrpSpPr>
        <p:grpSpPr>
          <a:xfrm>
            <a:off x="490417" y="1477846"/>
            <a:ext cx="11211117" cy="2757717"/>
            <a:chOff x="712409" y="1767869"/>
            <a:chExt cx="11211117" cy="2757717"/>
          </a:xfrm>
        </p:grpSpPr>
        <p:pic>
          <p:nvPicPr>
            <p:cNvPr id="26" name="Picture 25" descr="A close-up of a car&#10;&#10;Description automatically generated">
              <a:extLst>
                <a:ext uri="{FF2B5EF4-FFF2-40B4-BE49-F238E27FC236}">
                  <a16:creationId xmlns:a16="http://schemas.microsoft.com/office/drawing/2014/main" id="{A21B4AE5-F011-72D7-5897-F06D06CC3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409" y="2311826"/>
              <a:ext cx="11211117" cy="2213760"/>
            </a:xfrm>
            <a:prstGeom prst="rect">
              <a:avLst/>
            </a:prstGeom>
          </p:spPr>
        </p:pic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7D397875-6C17-A97E-4526-CA9B06E21F2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255501" y="1676069"/>
              <a:ext cx="536400" cy="720000"/>
            </a:xfrm>
            <a:prstGeom prst="arc">
              <a:avLst>
                <a:gd name="adj1" fmla="val 16200000"/>
                <a:gd name="adj2" fmla="val 5036815"/>
              </a:avLst>
            </a:prstGeom>
            <a:ln w="28575" cap="rnd">
              <a:solidFill>
                <a:srgbClr val="0E1126"/>
              </a:solidFill>
              <a:round/>
              <a:headEnd type="stealth" w="lg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C8D64B-2362-E81F-094D-6CA254792102}"/>
                </a:ext>
              </a:extLst>
            </p:cNvPr>
            <p:cNvSpPr txBox="1">
              <a:spLocks/>
            </p:cNvSpPr>
            <p:nvPr/>
          </p:nvSpPr>
          <p:spPr>
            <a:xfrm>
              <a:off x="7829271" y="1804507"/>
              <a:ext cx="643158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NADP</a:t>
              </a:r>
              <a:r>
                <a:rPr lang="en-US" sz="1200" baseline="30000" dirty="0">
                  <a:solidFill>
                    <a:srgbClr val="0E1126"/>
                  </a:solidFill>
                </a:rPr>
                <a:t>+</a:t>
              </a:r>
              <a:endParaRPr lang="en-US" sz="1200" dirty="0">
                <a:solidFill>
                  <a:srgbClr val="0E1126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C5965D-E71B-8D7B-A245-1234F66CD739}"/>
                </a:ext>
              </a:extLst>
            </p:cNvPr>
            <p:cNvSpPr txBox="1">
              <a:spLocks/>
            </p:cNvSpPr>
            <p:nvPr/>
          </p:nvSpPr>
          <p:spPr>
            <a:xfrm>
              <a:off x="8587620" y="1804507"/>
              <a:ext cx="643158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NADPH</a:t>
              </a:r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BC1929FE-67EC-FD08-BEB5-B57BCE12513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234309" y="1697344"/>
              <a:ext cx="536400" cy="720000"/>
            </a:xfrm>
            <a:prstGeom prst="arc">
              <a:avLst>
                <a:gd name="adj1" fmla="val 16200000"/>
                <a:gd name="adj2" fmla="val 5036815"/>
              </a:avLst>
            </a:prstGeom>
            <a:ln w="28575" cap="rnd">
              <a:solidFill>
                <a:srgbClr val="0E1126"/>
              </a:solidFill>
              <a:round/>
              <a:headEnd type="stealth" w="lg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D6FC4F-A4C3-C3DA-5E93-EC5479E8AD70}"/>
                </a:ext>
              </a:extLst>
            </p:cNvPr>
            <p:cNvSpPr txBox="1">
              <a:spLocks/>
            </p:cNvSpPr>
            <p:nvPr/>
          </p:nvSpPr>
          <p:spPr>
            <a:xfrm>
              <a:off x="9900001" y="1842309"/>
              <a:ext cx="438335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ADP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A1FB48-C59D-9229-69CB-5C4B8543D898}"/>
                </a:ext>
              </a:extLst>
            </p:cNvPr>
            <p:cNvSpPr txBox="1">
              <a:spLocks/>
            </p:cNvSpPr>
            <p:nvPr/>
          </p:nvSpPr>
          <p:spPr>
            <a:xfrm>
              <a:off x="10641699" y="1811358"/>
              <a:ext cx="438335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ATP</a:t>
              </a: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20AE954A-276C-D8F6-4CE3-D54DD975DE41}"/>
              </a:ext>
            </a:extLst>
          </p:cNvPr>
          <p:cNvSpPr/>
          <p:nvPr/>
        </p:nvSpPr>
        <p:spPr>
          <a:xfrm>
            <a:off x="1193800" y="2077228"/>
            <a:ext cx="7137400" cy="2369715"/>
          </a:xfrm>
          <a:custGeom>
            <a:avLst/>
            <a:gdLst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20333 w 7146445"/>
              <a:gd name="connsiteY2" fmla="*/ 1068264 h 2439864"/>
              <a:gd name="connsiteX3" fmla="*/ 3056467 w 7146445"/>
              <a:gd name="connsiteY3" fmla="*/ 1677864 h 2439864"/>
              <a:gd name="connsiteX4" fmla="*/ 4495800 w 7146445"/>
              <a:gd name="connsiteY4" fmla="*/ 2024997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495800 w 7146445"/>
              <a:gd name="connsiteY4" fmla="*/ 2024997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21200 w 7146445"/>
              <a:gd name="connsiteY4" fmla="*/ 2084264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21200 w 7146445"/>
              <a:gd name="connsiteY4" fmla="*/ 2084264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2288"/>
              <a:gd name="connsiteY0" fmla="*/ 2439864 h 2439864"/>
              <a:gd name="connsiteX1" fmla="*/ 457200 w 7142288"/>
              <a:gd name="connsiteY1" fmla="*/ 1220664 h 2439864"/>
              <a:gd name="connsiteX2" fmla="*/ 1811866 w 7142288"/>
              <a:gd name="connsiteY2" fmla="*/ 1093664 h 2439864"/>
              <a:gd name="connsiteX3" fmla="*/ 3056467 w 7142288"/>
              <a:gd name="connsiteY3" fmla="*/ 1677864 h 2439864"/>
              <a:gd name="connsiteX4" fmla="*/ 4521200 w 7142288"/>
              <a:gd name="connsiteY4" fmla="*/ 2084264 h 2439864"/>
              <a:gd name="connsiteX5" fmla="*/ 6036733 w 7142288"/>
              <a:gd name="connsiteY5" fmla="*/ 1262997 h 2439864"/>
              <a:gd name="connsiteX6" fmla="*/ 6536267 w 7142288"/>
              <a:gd name="connsiteY6" fmla="*/ 602597 h 2439864"/>
              <a:gd name="connsiteX7" fmla="*/ 6985000 w 7142288"/>
              <a:gd name="connsiteY7" fmla="*/ 366833 h 2439864"/>
              <a:gd name="connsiteX8" fmla="*/ 7137400 w 7142288"/>
              <a:gd name="connsiteY8" fmla="*/ 26864 h 2439864"/>
              <a:gd name="connsiteX9" fmla="*/ 7137400 w 7142288"/>
              <a:gd name="connsiteY9" fmla="*/ 52264 h 2439864"/>
              <a:gd name="connsiteX0" fmla="*/ 0 w 7137400"/>
              <a:gd name="connsiteY0" fmla="*/ 2413000 h 2413000"/>
              <a:gd name="connsiteX1" fmla="*/ 457200 w 7137400"/>
              <a:gd name="connsiteY1" fmla="*/ 1193800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96111 w 7137400"/>
              <a:gd name="connsiteY1" fmla="*/ 1381868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96111 w 7137400"/>
              <a:gd name="connsiteY1" fmla="*/ 1381868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31260 w 7137400"/>
              <a:gd name="connsiteY1" fmla="*/ 1239195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99873 w 7137400"/>
              <a:gd name="connsiteY1" fmla="*/ 1569936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5997168 w 7137400"/>
              <a:gd name="connsiteY5" fmla="*/ 1209756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5997168 w 7137400"/>
              <a:gd name="connsiteY5" fmla="*/ 1209756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369715 h 2369715"/>
              <a:gd name="connsiteX1" fmla="*/ 547992 w 7137400"/>
              <a:gd name="connsiteY1" fmla="*/ 1368897 h 2369715"/>
              <a:gd name="connsiteX2" fmla="*/ 1811866 w 7137400"/>
              <a:gd name="connsiteY2" fmla="*/ 1066800 h 2369715"/>
              <a:gd name="connsiteX3" fmla="*/ 3056467 w 7137400"/>
              <a:gd name="connsiteY3" fmla="*/ 1547238 h 2369715"/>
              <a:gd name="connsiteX4" fmla="*/ 4521200 w 7137400"/>
              <a:gd name="connsiteY4" fmla="*/ 2057400 h 2369715"/>
              <a:gd name="connsiteX5" fmla="*/ 5997168 w 7137400"/>
              <a:gd name="connsiteY5" fmla="*/ 1209756 h 2369715"/>
              <a:gd name="connsiteX6" fmla="*/ 6536267 w 7137400"/>
              <a:gd name="connsiteY6" fmla="*/ 575733 h 2369715"/>
              <a:gd name="connsiteX7" fmla="*/ 6985000 w 7137400"/>
              <a:gd name="connsiteY7" fmla="*/ 339969 h 2369715"/>
              <a:gd name="connsiteX8" fmla="*/ 7137400 w 7137400"/>
              <a:gd name="connsiteY8" fmla="*/ 0 h 23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7400" h="2369715">
                <a:moveTo>
                  <a:pt x="0" y="2369715"/>
                </a:moveTo>
                <a:cubicBezTo>
                  <a:pt x="76905" y="1874415"/>
                  <a:pt x="246014" y="1586050"/>
                  <a:pt x="547992" y="1368897"/>
                </a:cubicBezTo>
                <a:cubicBezTo>
                  <a:pt x="849970" y="1151744"/>
                  <a:pt x="1380816" y="1069503"/>
                  <a:pt x="1811866" y="1066800"/>
                </a:cubicBezTo>
                <a:cubicBezTo>
                  <a:pt x="2242916" y="1064097"/>
                  <a:pt x="2617881" y="1356198"/>
                  <a:pt x="3056467" y="1547238"/>
                </a:cubicBezTo>
                <a:cubicBezTo>
                  <a:pt x="3495053" y="1738278"/>
                  <a:pt x="4026687" y="2060893"/>
                  <a:pt x="4521200" y="2057400"/>
                </a:cubicBezTo>
                <a:cubicBezTo>
                  <a:pt x="5015713" y="2053907"/>
                  <a:pt x="5676955" y="1527039"/>
                  <a:pt x="5997168" y="1209756"/>
                </a:cubicBezTo>
                <a:cubicBezTo>
                  <a:pt x="6317381" y="892473"/>
                  <a:pt x="6371628" y="720698"/>
                  <a:pt x="6536267" y="575733"/>
                </a:cubicBezTo>
                <a:cubicBezTo>
                  <a:pt x="6700906" y="430769"/>
                  <a:pt x="6884811" y="435924"/>
                  <a:pt x="6985000" y="339969"/>
                </a:cubicBezTo>
                <a:cubicBezTo>
                  <a:pt x="7085189" y="244014"/>
                  <a:pt x="7128933" y="55033"/>
                  <a:pt x="7137400" y="0"/>
                </a:cubicBezTo>
              </a:path>
            </a:pathLst>
          </a:custGeom>
          <a:noFill/>
          <a:ln w="34925" cap="sq">
            <a:solidFill>
              <a:srgbClr val="0B4A37"/>
            </a:solidFill>
            <a:prstDash val="dash"/>
            <a:miter lim="800000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E1126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A9AEEB-2C99-5E5C-11E0-64A005387732}"/>
              </a:ext>
            </a:extLst>
          </p:cNvPr>
          <p:cNvGrpSpPr/>
          <p:nvPr/>
        </p:nvGrpSpPr>
        <p:grpSpPr>
          <a:xfrm>
            <a:off x="1209686" y="3792316"/>
            <a:ext cx="243873" cy="318924"/>
            <a:chOff x="1738154" y="2999383"/>
            <a:chExt cx="243873" cy="3189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594947-9D8F-884C-900D-54B2A734BE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89B5E8-B6C4-E14B-EC8B-2B5207589C8E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D080B3-6281-4C80-8650-EEADC52ED57D}"/>
              </a:ext>
            </a:extLst>
          </p:cNvPr>
          <p:cNvGrpSpPr/>
          <p:nvPr/>
        </p:nvGrpSpPr>
        <p:grpSpPr>
          <a:xfrm>
            <a:off x="1883433" y="3112850"/>
            <a:ext cx="243873" cy="318924"/>
            <a:chOff x="1738154" y="2999383"/>
            <a:chExt cx="243873" cy="31892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EA6D83-1B30-81AB-BA14-EAAC63FFD7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42688D-422A-620D-4220-BEC08570D5EB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6AB5DC-F0D6-81C2-F514-6FC6CAAF9D9F}"/>
              </a:ext>
            </a:extLst>
          </p:cNvPr>
          <p:cNvGrpSpPr/>
          <p:nvPr/>
        </p:nvGrpSpPr>
        <p:grpSpPr>
          <a:xfrm>
            <a:off x="2882956" y="2918066"/>
            <a:ext cx="243873" cy="318924"/>
            <a:chOff x="1738154" y="2999383"/>
            <a:chExt cx="243873" cy="31892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1C9BB4-D9C0-053A-625A-406FB56A1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D14586-1717-6A38-BA3E-3A32E81B75F0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5486E5-4672-704A-A9B5-B511B2045EC7}"/>
              </a:ext>
            </a:extLst>
          </p:cNvPr>
          <p:cNvGrpSpPr/>
          <p:nvPr/>
        </p:nvGrpSpPr>
        <p:grpSpPr>
          <a:xfrm>
            <a:off x="3793288" y="3283729"/>
            <a:ext cx="243873" cy="318924"/>
            <a:chOff x="1738154" y="2999383"/>
            <a:chExt cx="243873" cy="31892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11041E-8ADC-BA6C-BCCC-D6F142A36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F520A6-0D4B-1260-B9E2-A89D89ECE225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CEDFC8-8042-E8D2-501C-E712FD63EE7C}"/>
              </a:ext>
            </a:extLst>
          </p:cNvPr>
          <p:cNvGrpSpPr/>
          <p:nvPr/>
        </p:nvGrpSpPr>
        <p:grpSpPr>
          <a:xfrm>
            <a:off x="4675308" y="3700461"/>
            <a:ext cx="243873" cy="318924"/>
            <a:chOff x="1738154" y="2999383"/>
            <a:chExt cx="243873" cy="31892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CBCEDDC-D576-260F-B48E-C76ACD148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C4242C-BFE9-3A01-A845-A89D986BEB44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AAE0C0-5E55-DFC6-86E0-990670DEE290}"/>
              </a:ext>
            </a:extLst>
          </p:cNvPr>
          <p:cNvGrpSpPr/>
          <p:nvPr/>
        </p:nvGrpSpPr>
        <p:grpSpPr>
          <a:xfrm>
            <a:off x="5606998" y="3932284"/>
            <a:ext cx="243873" cy="318924"/>
            <a:chOff x="1738154" y="2999383"/>
            <a:chExt cx="243873" cy="31892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7E3229-4BF0-BB13-590C-96B2C25BF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666A17-2C15-5D59-E4B3-13B49FF53961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7658EE-A74E-A24B-B4A4-89949A8B0341}"/>
              </a:ext>
            </a:extLst>
          </p:cNvPr>
          <p:cNvGrpSpPr/>
          <p:nvPr/>
        </p:nvGrpSpPr>
        <p:grpSpPr>
          <a:xfrm>
            <a:off x="6499988" y="3598496"/>
            <a:ext cx="243873" cy="318924"/>
            <a:chOff x="1738154" y="2999383"/>
            <a:chExt cx="243873" cy="31892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ED0A61-F2BC-91BE-A0AE-416006E732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5BBF76-BF0B-088E-713D-84F26251CB70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4A7C10-5E45-5A78-2358-EE88776D19EF}"/>
              </a:ext>
            </a:extLst>
          </p:cNvPr>
          <p:cNvGrpSpPr/>
          <p:nvPr/>
        </p:nvGrpSpPr>
        <p:grpSpPr>
          <a:xfrm>
            <a:off x="7226451" y="2940891"/>
            <a:ext cx="243873" cy="318924"/>
            <a:chOff x="1738154" y="2999383"/>
            <a:chExt cx="243873" cy="31892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11B9B7-38D0-C48C-E010-07F513237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F2FF01-6C36-EC7E-D93B-05B0ACD95E47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D43090C-36F9-BE03-B56C-3F7B7C41CB32}"/>
              </a:ext>
            </a:extLst>
          </p:cNvPr>
          <p:cNvGrpSpPr/>
          <p:nvPr/>
        </p:nvGrpSpPr>
        <p:grpSpPr>
          <a:xfrm>
            <a:off x="7941709" y="2305406"/>
            <a:ext cx="243873" cy="318924"/>
            <a:chOff x="1738154" y="2999383"/>
            <a:chExt cx="243873" cy="31892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1963FD7-85D0-4C09-2057-A5465E84D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292525-D606-931A-FB40-8C7F8408EA96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DB061401-1767-0E81-4F7F-FBC796DEDB0E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Stable Cycling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18E6E26-734C-59A7-E046-4C4C616B49E5}"/>
              </a:ext>
            </a:extLst>
          </p:cNvPr>
          <p:cNvSpPr/>
          <p:nvPr/>
        </p:nvSpPr>
        <p:spPr>
          <a:xfrm rot="16200000">
            <a:off x="821933" y="5726494"/>
            <a:ext cx="681564" cy="1135735"/>
          </a:xfrm>
          <a:prstGeom prst="arc">
            <a:avLst>
              <a:gd name="adj1" fmla="val 16464924"/>
              <a:gd name="adj2" fmla="val 5438521"/>
            </a:avLst>
          </a:prstGeom>
          <a:ln w="31750" cap="rnd" cmpd="sng">
            <a:solidFill>
              <a:srgbClr val="0B4A37"/>
            </a:solidFill>
            <a:prstDash val="solid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DE7B-8319-E1F3-9B89-0D36D3F34F08}"/>
              </a:ext>
            </a:extLst>
          </p:cNvPr>
          <p:cNvSpPr txBox="1"/>
          <p:nvPr/>
        </p:nvSpPr>
        <p:spPr>
          <a:xfrm>
            <a:off x="258215" y="6265812"/>
            <a:ext cx="67326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2H</a:t>
            </a:r>
            <a:r>
              <a:rPr lang="en-US" sz="1600" baseline="-25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2F5CE-9569-DBB4-FEFC-9A3231A2B12B}"/>
              </a:ext>
            </a:extLst>
          </p:cNvPr>
          <p:cNvSpPr txBox="1"/>
          <p:nvPr/>
        </p:nvSpPr>
        <p:spPr>
          <a:xfrm>
            <a:off x="1238553" y="6294361"/>
            <a:ext cx="984059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4H</a:t>
            </a:r>
            <a:r>
              <a:rPr lang="en-US" sz="1600" baseline="30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+</a:t>
            </a:r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+ </a:t>
            </a:r>
            <a:r>
              <a:rPr lang="en-US" sz="16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  <a:r>
              <a:rPr lang="en-US" sz="1600" baseline="-250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endParaRPr lang="en-US" sz="1600" dirty="0">
              <a:solidFill>
                <a:srgbClr val="0E1126"/>
              </a:solidFill>
              <a:effectLst/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48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CB90D9-3D9D-D3BE-F718-CFDE7440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88" y="1678935"/>
            <a:ext cx="973929" cy="2697341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468557" y="1248787"/>
            <a:ext cx="2489489" cy="3998715"/>
          </a:xfrm>
          <a:prstGeom prst="rect">
            <a:avLst/>
          </a:prstGeom>
        </p:spPr>
        <p:txBody>
          <a:bodyPr lIns="37994" tIns="37994" rIns="37994" bIns="37994" rtlCol="0" anchor="ctr"/>
          <a:lstStyle/>
          <a:p>
            <a:pPr algn="ctr">
              <a:lnSpc>
                <a:spcPts val="2240"/>
              </a:lnSpc>
            </a:pPr>
            <a:endParaRPr sz="1200"/>
          </a:p>
        </p:txBody>
      </p:sp>
      <p:sp>
        <p:nvSpPr>
          <p:cNvPr id="45" name="AutoShape 45"/>
          <p:cNvSpPr/>
          <p:nvPr/>
        </p:nvSpPr>
        <p:spPr>
          <a:xfrm>
            <a:off x="3373460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6" name="AutoShape 46"/>
          <p:cNvSpPr/>
          <p:nvPr/>
        </p:nvSpPr>
        <p:spPr>
          <a:xfrm>
            <a:off x="7739247" y="3421948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56FA4CE-5E91-6DDD-385C-C0FE3A5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13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9B943EE-14ED-B371-6B06-5B7D4CB6D776}"/>
              </a:ext>
            </a:extLst>
          </p:cNvPr>
          <p:cNvGrpSpPr/>
          <p:nvPr/>
        </p:nvGrpSpPr>
        <p:grpSpPr>
          <a:xfrm>
            <a:off x="490231" y="4210176"/>
            <a:ext cx="2643283" cy="1314314"/>
            <a:chOff x="623567" y="4500724"/>
            <a:chExt cx="2643283" cy="1314314"/>
          </a:xfrm>
        </p:grpSpPr>
        <p:sp>
          <p:nvSpPr>
            <p:cNvPr id="56" name="TextBox 56"/>
            <p:cNvSpPr txBox="1"/>
            <p:nvPr/>
          </p:nvSpPr>
          <p:spPr>
            <a:xfrm>
              <a:off x="623567" y="5023895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003D50"/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186147" y="5463147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385D99"/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2544987" y="5463147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3397A7"/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3110413" y="5023895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9FD4C1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33" name="Lightning Bolt 32">
              <a:extLst>
                <a:ext uri="{FF2B5EF4-FFF2-40B4-BE49-F238E27FC236}">
                  <a16:creationId xmlns:a16="http://schemas.microsoft.com/office/drawing/2014/main" id="{AEB5AC41-783E-E9A3-8E14-B751E45245C2}"/>
                </a:ext>
              </a:extLst>
            </p:cNvPr>
            <p:cNvSpPr>
              <a:spLocks noChangeAspect="1"/>
            </p:cNvSpPr>
            <p:nvPr/>
          </p:nvSpPr>
          <p:spPr>
            <a:xfrm rot="16848221">
              <a:off x="653826" y="4645100"/>
              <a:ext cx="973538" cy="684785"/>
            </a:xfrm>
            <a:prstGeom prst="lightningBolt">
              <a:avLst/>
            </a:prstGeom>
            <a:solidFill>
              <a:srgbClr val="003D50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Georgia" panose="02040502050405020303" pitchFamily="18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FC5C5A8B-9ED6-C8CB-96FD-E2529845A5F8}"/>
                </a:ext>
              </a:extLst>
            </p:cNvPr>
            <p:cNvSpPr>
              <a:spLocks noChangeAspect="1"/>
            </p:cNvSpPr>
            <p:nvPr/>
          </p:nvSpPr>
          <p:spPr>
            <a:xfrm rot="15312461">
              <a:off x="1074401" y="4892818"/>
              <a:ext cx="979200" cy="688768"/>
            </a:xfrm>
            <a:prstGeom prst="lightningBolt">
              <a:avLst/>
            </a:prstGeom>
            <a:solidFill>
              <a:srgbClr val="385D9B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385D9B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Lightning Bolt 38">
              <a:extLst>
                <a:ext uri="{FF2B5EF4-FFF2-40B4-BE49-F238E27FC236}">
                  <a16:creationId xmlns:a16="http://schemas.microsoft.com/office/drawing/2014/main" id="{6E27B25C-AC3F-918C-26CE-5C0A5F2C439C}"/>
                </a:ext>
              </a:extLst>
            </p:cNvPr>
            <p:cNvSpPr>
              <a:spLocks noChangeAspect="1"/>
            </p:cNvSpPr>
            <p:nvPr/>
          </p:nvSpPr>
          <p:spPr>
            <a:xfrm rot="6287539" flipH="1">
              <a:off x="1833970" y="4892816"/>
              <a:ext cx="979200" cy="688768"/>
            </a:xfrm>
            <a:prstGeom prst="lightningBolt">
              <a:avLst/>
            </a:prstGeom>
            <a:solidFill>
              <a:srgbClr val="3197A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385D9B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0" name="Lightning Bolt 39">
              <a:extLst>
                <a:ext uri="{FF2B5EF4-FFF2-40B4-BE49-F238E27FC236}">
                  <a16:creationId xmlns:a16="http://schemas.microsoft.com/office/drawing/2014/main" id="{4030BE0E-EC1B-5A91-7F40-919D2DAF5340}"/>
                </a:ext>
              </a:extLst>
            </p:cNvPr>
            <p:cNvSpPr>
              <a:spLocks noChangeAspect="1"/>
            </p:cNvSpPr>
            <p:nvPr/>
          </p:nvSpPr>
          <p:spPr>
            <a:xfrm rot="4751779" flipH="1">
              <a:off x="2260207" y="4645101"/>
              <a:ext cx="973538" cy="684785"/>
            </a:xfrm>
            <a:prstGeom prst="lightningBolt">
              <a:avLst/>
            </a:prstGeom>
            <a:solidFill>
              <a:srgbClr val="9FD4C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Georgia" panose="02040502050405020303" pitchFamily="18" charset="0"/>
              </a:endParaRP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0DF8ACA5-3505-C1C1-97E1-BE6CE4CEE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305" y="1119382"/>
            <a:ext cx="3277912" cy="461429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D4671A1-45FE-8A26-93CB-86D568CB5AC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, 2020. Biochimica et Biophysica Acta		Zaharieva &amp; Dau, 2019. Frontiers in Plant Science		Schuback </a:t>
            </a:r>
            <a:r>
              <a:rPr lang="en-CA" sz="1050" i="1" dirty="0"/>
              <a:t>et al</a:t>
            </a:r>
            <a:r>
              <a:rPr lang="en-CA" sz="1050" dirty="0"/>
              <a:t>, 2021. Frontiers in Marine Science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1ECCA3-F50F-F27C-DE1E-B28AF10B3575}"/>
              </a:ext>
            </a:extLst>
          </p:cNvPr>
          <p:cNvGrpSpPr>
            <a:grpSpLocks noChangeAspect="1"/>
          </p:cNvGrpSpPr>
          <p:nvPr/>
        </p:nvGrpSpPr>
        <p:grpSpPr>
          <a:xfrm>
            <a:off x="3946100" y="1397028"/>
            <a:ext cx="4293009" cy="4069460"/>
            <a:chOff x="3470393" y="1445892"/>
            <a:chExt cx="2322854" cy="2201897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9AC11992-51B5-5185-AAED-317ED8805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5533"/>
              <a:ext cx="1152000" cy="1152000"/>
            </a:xfrm>
            <a:prstGeom prst="arc">
              <a:avLst>
                <a:gd name="adj1" fmla="val 10791274"/>
                <a:gd name="adj2" fmla="val 16207716"/>
              </a:avLst>
            </a:prstGeom>
            <a:ln w="44450" cap="rnd">
              <a:solidFill>
                <a:srgbClr val="003D5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AD0D8C6C-488C-ED3A-EB3D-7488C4486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6411"/>
              <a:ext cx="1152000" cy="1152000"/>
            </a:xfrm>
            <a:prstGeom prst="arc">
              <a:avLst>
                <a:gd name="adj1" fmla="val 16314848"/>
                <a:gd name="adj2" fmla="val 21562203"/>
              </a:avLst>
            </a:prstGeom>
            <a:ln w="44450" cap="rnd">
              <a:solidFill>
                <a:srgbClr val="385D9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9803793C-6485-08B4-4A6B-4AB59C374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883"/>
              <a:ext cx="1152000" cy="1152000"/>
            </a:xfrm>
            <a:prstGeom prst="arc">
              <a:avLst>
                <a:gd name="adj1" fmla="val 33452"/>
                <a:gd name="adj2" fmla="val 5364614"/>
              </a:avLst>
            </a:prstGeom>
            <a:ln w="44450" cap="rnd">
              <a:solidFill>
                <a:srgbClr val="3197A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3" name="Text Box 4">
              <a:extLst>
                <a:ext uri="{FF2B5EF4-FFF2-40B4-BE49-F238E27FC236}">
                  <a16:creationId xmlns:a16="http://schemas.microsoft.com/office/drawing/2014/main" id="{08C5431B-7988-C331-5769-F2BCFC0FA592}"/>
                </a:ext>
              </a:extLst>
            </p:cNvPr>
            <p:cNvSpPr txBox="1"/>
            <p:nvPr/>
          </p:nvSpPr>
          <p:spPr>
            <a:xfrm>
              <a:off x="4045355" y="2419885"/>
              <a:ext cx="1204852" cy="328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24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24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Text Box 4">
              <a:extLst>
                <a:ext uri="{FF2B5EF4-FFF2-40B4-BE49-F238E27FC236}">
                  <a16:creationId xmlns:a16="http://schemas.microsoft.com/office/drawing/2014/main" id="{D18AAD14-FBD5-83B4-959A-4FDFB8BA4673}"/>
                </a:ext>
              </a:extLst>
            </p:cNvPr>
            <p:cNvSpPr txBox="1"/>
            <p:nvPr/>
          </p:nvSpPr>
          <p:spPr>
            <a:xfrm>
              <a:off x="4970875" y="3033217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316A2C1E-3007-7595-77A4-C9C943E131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101"/>
              <a:ext cx="1152000" cy="1152000"/>
            </a:xfrm>
            <a:prstGeom prst="arc">
              <a:avLst>
                <a:gd name="adj1" fmla="val 5476852"/>
                <a:gd name="adj2" fmla="val 10722687"/>
              </a:avLst>
            </a:prstGeom>
            <a:ln w="44450" cap="rnd">
              <a:solidFill>
                <a:srgbClr val="9FD4C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497AAA6E-B3F9-48F8-AFE1-AAAD471BA891}"/>
                </a:ext>
              </a:extLst>
            </p:cNvPr>
            <p:cNvSpPr/>
            <p:nvPr/>
          </p:nvSpPr>
          <p:spPr>
            <a:xfrm rot="2199008">
              <a:off x="3470393" y="1687856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87" name="Text Box 4">
              <a:extLst>
                <a:ext uri="{FF2B5EF4-FFF2-40B4-BE49-F238E27FC236}">
                  <a16:creationId xmlns:a16="http://schemas.microsoft.com/office/drawing/2014/main" id="{D5B3C205-7D7B-3735-7C46-69014AB1FD4B}"/>
                </a:ext>
              </a:extLst>
            </p:cNvPr>
            <p:cNvSpPr txBox="1"/>
            <p:nvPr/>
          </p:nvSpPr>
          <p:spPr>
            <a:xfrm>
              <a:off x="3781543" y="2748949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 Box 4">
              <a:extLst>
                <a:ext uri="{FF2B5EF4-FFF2-40B4-BE49-F238E27FC236}">
                  <a16:creationId xmlns:a16="http://schemas.microsoft.com/office/drawing/2014/main" id="{E02EC79E-BACC-6A73-78C6-DF99CDB03FE1}"/>
                </a:ext>
              </a:extLst>
            </p:cNvPr>
            <p:cNvSpPr txBox="1"/>
            <p:nvPr/>
          </p:nvSpPr>
          <p:spPr>
            <a:xfrm>
              <a:off x="4068587" y="174255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 Box 4">
              <a:extLst>
                <a:ext uri="{FF2B5EF4-FFF2-40B4-BE49-F238E27FC236}">
                  <a16:creationId xmlns:a16="http://schemas.microsoft.com/office/drawing/2014/main" id="{5CC859CF-7B1B-BF04-F65C-1D9D681E3439}"/>
                </a:ext>
              </a:extLst>
            </p:cNvPr>
            <p:cNvSpPr txBox="1"/>
            <p:nvPr/>
          </p:nvSpPr>
          <p:spPr>
            <a:xfrm>
              <a:off x="5209528" y="198728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A6B3A916-9F8A-8507-F332-5FD65D4A7EA1}"/>
                </a:ext>
              </a:extLst>
            </p:cNvPr>
            <p:cNvSpPr/>
            <p:nvPr/>
          </p:nvSpPr>
          <p:spPr>
            <a:xfrm rot="7781927">
              <a:off x="4873018" y="1502015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DB84654-D8ED-4658-244F-B4AE9482974B}"/>
                </a:ext>
              </a:extLst>
            </p:cNvPr>
            <p:cNvSpPr/>
            <p:nvPr/>
          </p:nvSpPr>
          <p:spPr>
            <a:xfrm rot="12932084">
              <a:off x="5041043" y="2762597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2F4C4150-1CC0-AE11-95F8-D14121EF92A1}"/>
                </a:ext>
              </a:extLst>
            </p:cNvPr>
            <p:cNvSpPr/>
            <p:nvPr/>
          </p:nvSpPr>
          <p:spPr>
            <a:xfrm rot="18656571">
              <a:off x="3643564" y="2951708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9FD4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410F8C4-4430-00D2-7C19-3FD7DDD5308D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St-ChlF Approach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2AA60-6C37-0D07-F37D-B64C850D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C4644-709F-BC4B-A027-D3115A482E1B}"/>
              </a:ext>
            </a:extLst>
          </p:cNvPr>
          <p:cNvSpPr txBox="1"/>
          <p:nvPr/>
        </p:nvSpPr>
        <p:spPr>
          <a:xfrm>
            <a:off x="759169" y="517649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latino" pitchFamily="2" charset="77"/>
                <a:ea typeface="Palatino" pitchFamily="2" charset="77"/>
              </a:rPr>
              <a:t>High Light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91F8C-177E-13E7-233E-5E42743CC347}"/>
              </a:ext>
            </a:extLst>
          </p:cNvPr>
          <p:cNvSpPr txBox="1"/>
          <p:nvPr/>
        </p:nvSpPr>
        <p:spPr>
          <a:xfrm>
            <a:off x="6247560" y="511586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latino" pitchFamily="2" charset="77"/>
                <a:ea typeface="Palatino" pitchFamily="2" charset="77"/>
              </a:rPr>
              <a:t>Low Light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ECB51C9-54DB-672F-E0D7-453091585BDA}"/>
              </a:ext>
            </a:extLst>
          </p:cNvPr>
          <p:cNvGrpSpPr>
            <a:grpSpLocks noChangeAspect="1"/>
          </p:cNvGrpSpPr>
          <p:nvPr/>
        </p:nvGrpSpPr>
        <p:grpSpPr>
          <a:xfrm>
            <a:off x="1630502" y="1444751"/>
            <a:ext cx="3438934" cy="4320000"/>
            <a:chOff x="1886123" y="2006147"/>
            <a:chExt cx="3028741" cy="3804714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F6252CE-5577-E38A-CEFF-9BFC9D98D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389" y="2006147"/>
              <a:ext cx="973929" cy="2697341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42548E0-55C0-099D-29DA-D7BD04BF9CF7}"/>
                </a:ext>
              </a:extLst>
            </p:cNvPr>
            <p:cNvGrpSpPr/>
            <p:nvPr/>
          </p:nvGrpSpPr>
          <p:grpSpPr>
            <a:xfrm>
              <a:off x="1886123" y="3713079"/>
              <a:ext cx="3028741" cy="2097782"/>
              <a:chOff x="1530188" y="3895022"/>
              <a:chExt cx="3028741" cy="2097782"/>
            </a:xfrm>
          </p:grpSpPr>
          <p:sp>
            <p:nvSpPr>
              <p:cNvPr id="15" name="Lightning Bolt 14">
                <a:extLst>
                  <a:ext uri="{FF2B5EF4-FFF2-40B4-BE49-F238E27FC236}">
                    <a16:creationId xmlns:a16="http://schemas.microsoft.com/office/drawing/2014/main" id="{C40E6258-A38C-B030-213B-F9EEF398448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997475" y="498687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Lightning Bolt 18">
                <a:extLst>
                  <a:ext uri="{FF2B5EF4-FFF2-40B4-BE49-F238E27FC236}">
                    <a16:creationId xmlns:a16="http://schemas.microsoft.com/office/drawing/2014/main" id="{A80798E0-768B-9C1F-7048-09BBE14CE9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7432885">
                <a:off x="1773499" y="4780996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0" name="Lightning Bolt 19">
                <a:extLst>
                  <a:ext uri="{FF2B5EF4-FFF2-40B4-BE49-F238E27FC236}">
                    <a16:creationId xmlns:a16="http://schemas.microsoft.com/office/drawing/2014/main" id="{217C8A22-0A26-1ADD-A7A5-6BC6DCECCC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974638">
                <a:off x="2306003" y="5116646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1" name="Lightning Bolt 20">
                <a:extLst>
                  <a:ext uri="{FF2B5EF4-FFF2-40B4-BE49-F238E27FC236}">
                    <a16:creationId xmlns:a16="http://schemas.microsoft.com/office/drawing/2014/main" id="{E73F5001-262F-83B8-1FC6-831DF0C7B3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047623">
                <a:off x="3292558" y="4879493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Lightning Bolt 21">
                <a:extLst>
                  <a:ext uri="{FF2B5EF4-FFF2-40B4-BE49-F238E27FC236}">
                    <a16:creationId xmlns:a16="http://schemas.microsoft.com/office/drawing/2014/main" id="{9CE7D9A1-DBAE-66CF-DBE0-FE753983C5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797635">
                <a:off x="3470877" y="4628547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6" name="Lightning Bolt 25">
                <a:extLst>
                  <a:ext uri="{FF2B5EF4-FFF2-40B4-BE49-F238E27FC236}">
                    <a16:creationId xmlns:a16="http://schemas.microsoft.com/office/drawing/2014/main" id="{095CE0A9-2A03-57E8-9B88-7FF7F6487F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720807">
                <a:off x="3585391" y="4347262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7" name="Lightning Bolt 26">
                <a:extLst>
                  <a:ext uri="{FF2B5EF4-FFF2-40B4-BE49-F238E27FC236}">
                    <a16:creationId xmlns:a16="http://schemas.microsoft.com/office/drawing/2014/main" id="{4588A1EA-C030-4A8C-8F44-31EA9FC8903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745922">
                <a:off x="1599254" y="4479659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9" name="Lightning Bolt 28">
                <a:extLst>
                  <a:ext uri="{FF2B5EF4-FFF2-40B4-BE49-F238E27FC236}">
                    <a16:creationId xmlns:a16="http://schemas.microsoft.com/office/drawing/2014/main" id="{D72566DD-5C34-6663-C9BA-5A01C0D072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642941">
                <a:off x="2659334" y="5163642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30" name="Lightning Bolt 29">
                <a:extLst>
                  <a:ext uri="{FF2B5EF4-FFF2-40B4-BE49-F238E27FC236}">
                    <a16:creationId xmlns:a16="http://schemas.microsoft.com/office/drawing/2014/main" id="{CBEFE6D0-A5DD-8BD0-7728-D534DF9558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2433931">
                <a:off x="3002547" y="506818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47" name="Lightning Bolt 46">
                <a:extLst>
                  <a:ext uri="{FF2B5EF4-FFF2-40B4-BE49-F238E27FC236}">
                    <a16:creationId xmlns:a16="http://schemas.microsoft.com/office/drawing/2014/main" id="{DB0FF827-0F73-7889-2F85-DD5AF38CE36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00311">
                <a:off x="3610703" y="4039398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51" name="Lightning Bolt 50">
                <a:extLst>
                  <a:ext uri="{FF2B5EF4-FFF2-40B4-BE49-F238E27FC236}">
                    <a16:creationId xmlns:a16="http://schemas.microsoft.com/office/drawing/2014/main" id="{BB563B60-65B3-6142-E481-42CEA27C23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42667">
                <a:off x="1530188" y="4167463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5A691A3-8938-F14C-2A8B-F9D0A5E8B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50957" y="1446953"/>
            <a:ext cx="3194894" cy="4320000"/>
            <a:chOff x="7503231" y="1659609"/>
            <a:chExt cx="2815299" cy="3806728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0FD2F73-FD0E-31CE-C9AE-AE33BFA69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8740" y="1659609"/>
              <a:ext cx="973929" cy="2697341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98E7388-3630-C241-ECCA-524203B65B6F}"/>
                </a:ext>
              </a:extLst>
            </p:cNvPr>
            <p:cNvGrpSpPr/>
            <p:nvPr/>
          </p:nvGrpSpPr>
          <p:grpSpPr>
            <a:xfrm>
              <a:off x="7503231" y="3808816"/>
              <a:ext cx="2815299" cy="1657521"/>
              <a:chOff x="7500647" y="4332695"/>
              <a:chExt cx="2815299" cy="1657521"/>
            </a:xfrm>
          </p:grpSpPr>
          <p:sp>
            <p:nvSpPr>
              <p:cNvPr id="73" name="Lightning Bolt 72">
                <a:extLst>
                  <a:ext uri="{FF2B5EF4-FFF2-40B4-BE49-F238E27FC236}">
                    <a16:creationId xmlns:a16="http://schemas.microsoft.com/office/drawing/2014/main" id="{D2A66C3F-6CE2-513E-8CFB-5F2D09653F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54492" y="4984287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6" name="Lightning Bolt 75">
                <a:extLst>
                  <a:ext uri="{FF2B5EF4-FFF2-40B4-BE49-F238E27FC236}">
                    <a16:creationId xmlns:a16="http://schemas.microsoft.com/office/drawing/2014/main" id="{02AAEA52-3C87-0AFE-53DF-2BEA07A019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047623">
                <a:off x="9049575" y="487690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8" name="Lightning Bolt 77">
                <a:extLst>
                  <a:ext uri="{FF2B5EF4-FFF2-40B4-BE49-F238E27FC236}">
                    <a16:creationId xmlns:a16="http://schemas.microsoft.com/office/drawing/2014/main" id="{4E02C223-C9D6-BA15-12D2-4817AE1C15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720807">
                <a:off x="9342408" y="4344674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9" name="Lightning Bolt 78">
                <a:extLst>
                  <a:ext uri="{FF2B5EF4-FFF2-40B4-BE49-F238E27FC236}">
                    <a16:creationId xmlns:a16="http://schemas.microsoft.com/office/drawing/2014/main" id="{531746B1-E071-8B6E-1C37-C3C7AA8894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745922">
                <a:off x="7356271" y="4477071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A5BFF952-ACBF-1943-BAE5-F3451A78CFB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642941">
                <a:off x="8416351" y="5161054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52F43700-104D-7AB5-58AE-E49BDADA3656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Berman-Frank </a:t>
            </a:r>
            <a:r>
              <a:rPr lang="en-CA" sz="1050" i="1" dirty="0"/>
              <a:t>et al</a:t>
            </a:r>
            <a:r>
              <a:rPr lang="en-CA" sz="1050" dirty="0"/>
              <a:t>, 2023. Scientific Committee on Oceanic Research	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733D0E-6B0A-9455-EDA0-B0B4533AB7E5}"/>
              </a:ext>
            </a:extLst>
          </p:cNvPr>
          <p:cNvSpPr txBox="1"/>
          <p:nvPr/>
        </p:nvSpPr>
        <p:spPr>
          <a:xfrm>
            <a:off x="1473648" y="5912538"/>
            <a:ext cx="387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</a:rPr>
              <a:t>Shorter spacing between flashes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EE783E-1376-20C2-C007-AA40448A3312}"/>
              </a:ext>
            </a:extLst>
          </p:cNvPr>
          <p:cNvSpPr txBox="1"/>
          <p:nvPr/>
        </p:nvSpPr>
        <p:spPr>
          <a:xfrm>
            <a:off x="6901311" y="5912596"/>
            <a:ext cx="387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</a:rPr>
              <a:t>Longer spacing between flashes</a:t>
            </a:r>
          </a:p>
        </p:txBody>
      </p:sp>
    </p:spTree>
    <p:extLst>
      <p:ext uri="{BB962C8B-B14F-4D97-AF65-F5344CB8AC3E}">
        <p14:creationId xmlns:p14="http://schemas.microsoft.com/office/powerpoint/2010/main" val="81552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Vass, 2011. Physiologia Plantarum		Rappaport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2005. Biophysical Journal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7AD14257-21ED-A62F-7C68-A16719247F45}"/>
              </a:ext>
            </a:extLst>
          </p:cNvPr>
          <p:cNvSpPr txBox="1">
            <a:spLocks/>
          </p:cNvSpPr>
          <p:nvPr/>
        </p:nvSpPr>
        <p:spPr>
          <a:xfrm>
            <a:off x="501422" y="505597"/>
            <a:ext cx="4424428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E11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Palatino" pitchFamily="2" charset="77"/>
                <a:ea typeface="Palatino" pitchFamily="2" charset="77"/>
              </a:rPr>
              <a:t>Recombination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946628-988B-9D86-D75C-3377879843CD}"/>
              </a:ext>
            </a:extLst>
          </p:cNvPr>
          <p:cNvGrpSpPr/>
          <p:nvPr/>
        </p:nvGrpSpPr>
        <p:grpSpPr>
          <a:xfrm>
            <a:off x="3739274" y="365125"/>
            <a:ext cx="7951304" cy="6135585"/>
            <a:chOff x="3461810" y="424970"/>
            <a:chExt cx="7951304" cy="613558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5748C3-F5A0-1BEA-D651-39FEB3379D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61810" y="424970"/>
              <a:ext cx="7951304" cy="6135585"/>
              <a:chOff x="438732" y="673192"/>
              <a:chExt cx="7142681" cy="5511615"/>
            </a:xfrm>
          </p:grpSpPr>
          <p:pic>
            <p:nvPicPr>
              <p:cNvPr id="27" name="Picture 26" descr="A green object with a black background&#10;&#10;Description automatically generated">
                <a:extLst>
                  <a:ext uri="{FF2B5EF4-FFF2-40B4-BE49-F238E27FC236}">
                    <a16:creationId xmlns:a16="http://schemas.microsoft.com/office/drawing/2014/main" id="{CE467294-A8DC-9776-D2B3-2C6A79562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548" t="14945" r="15506" b="15666"/>
              <a:stretch/>
            </p:blipFill>
            <p:spPr>
              <a:xfrm>
                <a:off x="438732" y="673192"/>
                <a:ext cx="7142681" cy="5511615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BF5C23-6C28-3A01-A5F0-D35630AF52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995" y="4189698"/>
                <a:ext cx="1026152" cy="1026152"/>
              </a:xfrm>
              <a:prstGeom prst="ellipse">
                <a:avLst/>
              </a:prstGeom>
              <a:noFill/>
              <a:ln w="38100">
                <a:solidFill>
                  <a:srgbClr val="0E11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6"/>
                    </a:solidFill>
                  </a:rPr>
                  <a:t>RCII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D915C61-B16D-A94E-67D9-DDC3331CB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4501" y="2928461"/>
                <a:ext cx="0" cy="932866"/>
              </a:xfrm>
              <a:prstGeom prst="line">
                <a:avLst/>
              </a:prstGeom>
              <a:ln w="38100" cap="rnd">
                <a:solidFill>
                  <a:srgbClr val="0E1126"/>
                </a:solidFill>
                <a:prstDash val="solid"/>
                <a:headEnd type="arrow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16-Point Star 31">
                <a:extLst>
                  <a:ext uri="{FF2B5EF4-FFF2-40B4-BE49-F238E27FC236}">
                    <a16:creationId xmlns:a16="http://schemas.microsoft.com/office/drawing/2014/main" id="{5CCDC868-A2A4-B913-F82C-D3611A97A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65030" y="1542786"/>
                <a:ext cx="1166082" cy="1166082"/>
              </a:xfrm>
              <a:prstGeom prst="star16">
                <a:avLst>
                  <a:gd name="adj" fmla="val 45354"/>
                </a:avLst>
              </a:prstGeom>
              <a:noFill/>
              <a:ln w="38100">
                <a:solidFill>
                  <a:srgbClr val="0E1126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6"/>
                    </a:solidFill>
                  </a:rPr>
                  <a:t>RCII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D269366-6D08-4E6B-8F38-9B9D103FC716}"/>
                  </a:ext>
                </a:extLst>
              </p:cNvPr>
              <p:cNvSpPr/>
              <p:nvPr/>
            </p:nvSpPr>
            <p:spPr>
              <a:xfrm>
                <a:off x="3968623" y="2333742"/>
                <a:ext cx="1629508" cy="1107419"/>
              </a:xfrm>
              <a:custGeom>
                <a:avLst/>
                <a:gdLst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0595 w 2098966"/>
                  <a:gd name="connsiteY6" fmla="*/ 450526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5685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10362 w 2098966"/>
                  <a:gd name="connsiteY2" fmla="*/ 56733 h 860329"/>
                  <a:gd name="connsiteX3" fmla="*/ 350408 w 2098966"/>
                  <a:gd name="connsiteY3" fmla="*/ 140164 h 860329"/>
                  <a:gd name="connsiteX4" fmla="*/ 403804 w 2098966"/>
                  <a:gd name="connsiteY4" fmla="*/ 263641 h 860329"/>
                  <a:gd name="connsiteX5" fmla="*/ 517270 w 2098966"/>
                  <a:gd name="connsiteY5" fmla="*/ 480561 h 860329"/>
                  <a:gd name="connsiteX6" fmla="*/ 630735 w 2098966"/>
                  <a:gd name="connsiteY6" fmla="*/ 690806 h 860329"/>
                  <a:gd name="connsiteX7" fmla="*/ 800934 w 2098966"/>
                  <a:gd name="connsiteY7" fmla="*/ 804272 h 860329"/>
                  <a:gd name="connsiteX8" fmla="*/ 1024528 w 2098966"/>
                  <a:gd name="connsiteY8" fmla="*/ 857667 h 860329"/>
                  <a:gd name="connsiteX9" fmla="*/ 1258134 w 2098966"/>
                  <a:gd name="connsiteY9" fmla="*/ 847656 h 860329"/>
                  <a:gd name="connsiteX10" fmla="*/ 1521775 w 2098966"/>
                  <a:gd name="connsiteY10" fmla="*/ 807609 h 860329"/>
                  <a:gd name="connsiteX11" fmla="*/ 1785416 w 2098966"/>
                  <a:gd name="connsiteY11" fmla="*/ 767562 h 860329"/>
                  <a:gd name="connsiteX12" fmla="*/ 2072417 w 2098966"/>
                  <a:gd name="connsiteY12" fmla="*/ 717504 h 860329"/>
                  <a:gd name="connsiteX13" fmla="*/ 2069080 w 2098966"/>
                  <a:gd name="connsiteY13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50408 w 2098966"/>
                  <a:gd name="connsiteY2" fmla="*/ 140164 h 860329"/>
                  <a:gd name="connsiteX3" fmla="*/ 403804 w 2098966"/>
                  <a:gd name="connsiteY3" fmla="*/ 263641 h 860329"/>
                  <a:gd name="connsiteX4" fmla="*/ 517270 w 2098966"/>
                  <a:gd name="connsiteY4" fmla="*/ 480561 h 860329"/>
                  <a:gd name="connsiteX5" fmla="*/ 630735 w 2098966"/>
                  <a:gd name="connsiteY5" fmla="*/ 690806 h 860329"/>
                  <a:gd name="connsiteX6" fmla="*/ 800934 w 2098966"/>
                  <a:gd name="connsiteY6" fmla="*/ 804272 h 860329"/>
                  <a:gd name="connsiteX7" fmla="*/ 1024528 w 2098966"/>
                  <a:gd name="connsiteY7" fmla="*/ 857667 h 860329"/>
                  <a:gd name="connsiteX8" fmla="*/ 1258134 w 2098966"/>
                  <a:gd name="connsiteY8" fmla="*/ 847656 h 860329"/>
                  <a:gd name="connsiteX9" fmla="*/ 1521775 w 2098966"/>
                  <a:gd name="connsiteY9" fmla="*/ 807609 h 860329"/>
                  <a:gd name="connsiteX10" fmla="*/ 1785416 w 2098966"/>
                  <a:gd name="connsiteY10" fmla="*/ 767562 h 860329"/>
                  <a:gd name="connsiteX11" fmla="*/ 2072417 w 2098966"/>
                  <a:gd name="connsiteY11" fmla="*/ 717504 h 860329"/>
                  <a:gd name="connsiteX12" fmla="*/ 2069080 w 2098966"/>
                  <a:gd name="connsiteY12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11098 h 871427"/>
                  <a:gd name="connsiteX1" fmla="*/ 203570 w 2098966"/>
                  <a:gd name="connsiteY1" fmla="*/ 21110 h 871427"/>
                  <a:gd name="connsiteX2" fmla="*/ 400467 w 2098966"/>
                  <a:gd name="connsiteY2" fmla="*/ 268065 h 871427"/>
                  <a:gd name="connsiteX3" fmla="*/ 517270 w 2098966"/>
                  <a:gd name="connsiteY3" fmla="*/ 491659 h 871427"/>
                  <a:gd name="connsiteX4" fmla="*/ 630735 w 2098966"/>
                  <a:gd name="connsiteY4" fmla="*/ 701904 h 871427"/>
                  <a:gd name="connsiteX5" fmla="*/ 800934 w 2098966"/>
                  <a:gd name="connsiteY5" fmla="*/ 815370 h 871427"/>
                  <a:gd name="connsiteX6" fmla="*/ 1024528 w 2098966"/>
                  <a:gd name="connsiteY6" fmla="*/ 868765 h 871427"/>
                  <a:gd name="connsiteX7" fmla="*/ 1258134 w 2098966"/>
                  <a:gd name="connsiteY7" fmla="*/ 858754 h 871427"/>
                  <a:gd name="connsiteX8" fmla="*/ 1521775 w 2098966"/>
                  <a:gd name="connsiteY8" fmla="*/ 818707 h 871427"/>
                  <a:gd name="connsiteX9" fmla="*/ 1785416 w 2098966"/>
                  <a:gd name="connsiteY9" fmla="*/ 778660 h 871427"/>
                  <a:gd name="connsiteX10" fmla="*/ 2072417 w 2098966"/>
                  <a:gd name="connsiteY10" fmla="*/ 728602 h 871427"/>
                  <a:gd name="connsiteX11" fmla="*/ 2069080 w 2098966"/>
                  <a:gd name="connsiteY11" fmla="*/ 728602 h 871427"/>
                  <a:gd name="connsiteX0" fmla="*/ 0 w 2098966"/>
                  <a:gd name="connsiteY0" fmla="*/ 327 h 860656"/>
                  <a:gd name="connsiteX1" fmla="*/ 226931 w 2098966"/>
                  <a:gd name="connsiteY1" fmla="*/ 30362 h 860656"/>
                  <a:gd name="connsiteX2" fmla="*/ 400467 w 2098966"/>
                  <a:gd name="connsiteY2" fmla="*/ 257294 h 860656"/>
                  <a:gd name="connsiteX3" fmla="*/ 517270 w 2098966"/>
                  <a:gd name="connsiteY3" fmla="*/ 480888 h 860656"/>
                  <a:gd name="connsiteX4" fmla="*/ 630735 w 2098966"/>
                  <a:gd name="connsiteY4" fmla="*/ 691133 h 860656"/>
                  <a:gd name="connsiteX5" fmla="*/ 800934 w 2098966"/>
                  <a:gd name="connsiteY5" fmla="*/ 804599 h 860656"/>
                  <a:gd name="connsiteX6" fmla="*/ 1024528 w 2098966"/>
                  <a:gd name="connsiteY6" fmla="*/ 857994 h 860656"/>
                  <a:gd name="connsiteX7" fmla="*/ 1258134 w 2098966"/>
                  <a:gd name="connsiteY7" fmla="*/ 847983 h 860656"/>
                  <a:gd name="connsiteX8" fmla="*/ 1521775 w 2098966"/>
                  <a:gd name="connsiteY8" fmla="*/ 807936 h 860656"/>
                  <a:gd name="connsiteX9" fmla="*/ 1785416 w 2098966"/>
                  <a:gd name="connsiteY9" fmla="*/ 767889 h 860656"/>
                  <a:gd name="connsiteX10" fmla="*/ 2072417 w 2098966"/>
                  <a:gd name="connsiteY10" fmla="*/ 717831 h 860656"/>
                  <a:gd name="connsiteX11" fmla="*/ 2069080 w 2098966"/>
                  <a:gd name="connsiteY11" fmla="*/ 717831 h 860656"/>
                  <a:gd name="connsiteX0" fmla="*/ 0 w 2098966"/>
                  <a:gd name="connsiteY0" fmla="*/ 0 h 860329"/>
                  <a:gd name="connsiteX1" fmla="*/ 246954 w 2098966"/>
                  <a:gd name="connsiteY1" fmla="*/ 4338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07258 w 2098966"/>
                  <a:gd name="connsiteY3" fmla="*/ 497247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72417"/>
                  <a:gd name="connsiteY0" fmla="*/ 0 h 860329"/>
                  <a:gd name="connsiteX1" fmla="*/ 266978 w 2072417"/>
                  <a:gd name="connsiteY1" fmla="*/ 66744 h 860329"/>
                  <a:gd name="connsiteX2" fmla="*/ 400467 w 2072417"/>
                  <a:gd name="connsiteY2" fmla="*/ 256967 h 860329"/>
                  <a:gd name="connsiteX3" fmla="*/ 507258 w 2072417"/>
                  <a:gd name="connsiteY3" fmla="*/ 497247 h 860329"/>
                  <a:gd name="connsiteX4" fmla="*/ 630735 w 2072417"/>
                  <a:gd name="connsiteY4" fmla="*/ 690806 h 860329"/>
                  <a:gd name="connsiteX5" fmla="*/ 800934 w 2072417"/>
                  <a:gd name="connsiteY5" fmla="*/ 804272 h 860329"/>
                  <a:gd name="connsiteX6" fmla="*/ 1024528 w 2072417"/>
                  <a:gd name="connsiteY6" fmla="*/ 857667 h 860329"/>
                  <a:gd name="connsiteX7" fmla="*/ 1258134 w 2072417"/>
                  <a:gd name="connsiteY7" fmla="*/ 847656 h 860329"/>
                  <a:gd name="connsiteX8" fmla="*/ 1521775 w 2072417"/>
                  <a:gd name="connsiteY8" fmla="*/ 807609 h 860329"/>
                  <a:gd name="connsiteX9" fmla="*/ 1785416 w 2072417"/>
                  <a:gd name="connsiteY9" fmla="*/ 767562 h 860329"/>
                  <a:gd name="connsiteX10" fmla="*/ 2072417 w 2072417"/>
                  <a:gd name="connsiteY10" fmla="*/ 717504 h 860329"/>
                  <a:gd name="connsiteX0" fmla="*/ 0 w 1860449"/>
                  <a:gd name="connsiteY0" fmla="*/ 0 h 860329"/>
                  <a:gd name="connsiteX1" fmla="*/ 266978 w 1860449"/>
                  <a:gd name="connsiteY1" fmla="*/ 66744 h 860329"/>
                  <a:gd name="connsiteX2" fmla="*/ 400467 w 1860449"/>
                  <a:gd name="connsiteY2" fmla="*/ 256967 h 860329"/>
                  <a:gd name="connsiteX3" fmla="*/ 507258 w 1860449"/>
                  <a:gd name="connsiteY3" fmla="*/ 497247 h 860329"/>
                  <a:gd name="connsiteX4" fmla="*/ 630735 w 1860449"/>
                  <a:gd name="connsiteY4" fmla="*/ 690806 h 860329"/>
                  <a:gd name="connsiteX5" fmla="*/ 800934 w 1860449"/>
                  <a:gd name="connsiteY5" fmla="*/ 804272 h 860329"/>
                  <a:gd name="connsiteX6" fmla="*/ 1024528 w 1860449"/>
                  <a:gd name="connsiteY6" fmla="*/ 857667 h 860329"/>
                  <a:gd name="connsiteX7" fmla="*/ 1258134 w 1860449"/>
                  <a:gd name="connsiteY7" fmla="*/ 847656 h 860329"/>
                  <a:gd name="connsiteX8" fmla="*/ 1521775 w 1860449"/>
                  <a:gd name="connsiteY8" fmla="*/ 807609 h 860329"/>
                  <a:gd name="connsiteX9" fmla="*/ 1785416 w 1860449"/>
                  <a:gd name="connsiteY9" fmla="*/ 767562 h 860329"/>
                  <a:gd name="connsiteX10" fmla="*/ 1858980 w 1860449"/>
                  <a:gd name="connsiteY10" fmla="*/ 761333 h 860329"/>
                  <a:gd name="connsiteX0" fmla="*/ 0 w 1785416"/>
                  <a:gd name="connsiteY0" fmla="*/ 0 h 860329"/>
                  <a:gd name="connsiteX1" fmla="*/ 266978 w 1785416"/>
                  <a:gd name="connsiteY1" fmla="*/ 66744 h 860329"/>
                  <a:gd name="connsiteX2" fmla="*/ 400467 w 1785416"/>
                  <a:gd name="connsiteY2" fmla="*/ 256967 h 860329"/>
                  <a:gd name="connsiteX3" fmla="*/ 507258 w 1785416"/>
                  <a:gd name="connsiteY3" fmla="*/ 497247 h 860329"/>
                  <a:gd name="connsiteX4" fmla="*/ 630735 w 1785416"/>
                  <a:gd name="connsiteY4" fmla="*/ 690806 h 860329"/>
                  <a:gd name="connsiteX5" fmla="*/ 800934 w 1785416"/>
                  <a:gd name="connsiteY5" fmla="*/ 804272 h 860329"/>
                  <a:gd name="connsiteX6" fmla="*/ 1024528 w 1785416"/>
                  <a:gd name="connsiteY6" fmla="*/ 857667 h 860329"/>
                  <a:gd name="connsiteX7" fmla="*/ 1258134 w 1785416"/>
                  <a:gd name="connsiteY7" fmla="*/ 847656 h 860329"/>
                  <a:gd name="connsiteX8" fmla="*/ 1521775 w 1785416"/>
                  <a:gd name="connsiteY8" fmla="*/ 807609 h 860329"/>
                  <a:gd name="connsiteX9" fmla="*/ 1785416 w 1785416"/>
                  <a:gd name="connsiteY9" fmla="*/ 767562 h 860329"/>
                  <a:gd name="connsiteX0" fmla="*/ 0 w 1521775"/>
                  <a:gd name="connsiteY0" fmla="*/ 0 h 860329"/>
                  <a:gd name="connsiteX1" fmla="*/ 266978 w 1521775"/>
                  <a:gd name="connsiteY1" fmla="*/ 66744 h 860329"/>
                  <a:gd name="connsiteX2" fmla="*/ 400467 w 1521775"/>
                  <a:gd name="connsiteY2" fmla="*/ 256967 h 860329"/>
                  <a:gd name="connsiteX3" fmla="*/ 507258 w 1521775"/>
                  <a:gd name="connsiteY3" fmla="*/ 497247 h 860329"/>
                  <a:gd name="connsiteX4" fmla="*/ 630735 w 1521775"/>
                  <a:gd name="connsiteY4" fmla="*/ 690806 h 860329"/>
                  <a:gd name="connsiteX5" fmla="*/ 800934 w 1521775"/>
                  <a:gd name="connsiteY5" fmla="*/ 804272 h 860329"/>
                  <a:gd name="connsiteX6" fmla="*/ 1024528 w 1521775"/>
                  <a:gd name="connsiteY6" fmla="*/ 857667 h 860329"/>
                  <a:gd name="connsiteX7" fmla="*/ 1258134 w 1521775"/>
                  <a:gd name="connsiteY7" fmla="*/ 847656 h 860329"/>
                  <a:gd name="connsiteX8" fmla="*/ 1521775 w 1521775"/>
                  <a:gd name="connsiteY8" fmla="*/ 807609 h 860329"/>
                  <a:gd name="connsiteX0" fmla="*/ 0 w 1258134"/>
                  <a:gd name="connsiteY0" fmla="*/ 0 h 860329"/>
                  <a:gd name="connsiteX1" fmla="*/ 266978 w 1258134"/>
                  <a:gd name="connsiteY1" fmla="*/ 66744 h 860329"/>
                  <a:gd name="connsiteX2" fmla="*/ 400467 w 1258134"/>
                  <a:gd name="connsiteY2" fmla="*/ 256967 h 860329"/>
                  <a:gd name="connsiteX3" fmla="*/ 507258 w 1258134"/>
                  <a:gd name="connsiteY3" fmla="*/ 497247 h 860329"/>
                  <a:gd name="connsiteX4" fmla="*/ 630735 w 1258134"/>
                  <a:gd name="connsiteY4" fmla="*/ 690806 h 860329"/>
                  <a:gd name="connsiteX5" fmla="*/ 800934 w 1258134"/>
                  <a:gd name="connsiteY5" fmla="*/ 804272 h 860329"/>
                  <a:gd name="connsiteX6" fmla="*/ 1024528 w 1258134"/>
                  <a:gd name="connsiteY6" fmla="*/ 857667 h 860329"/>
                  <a:gd name="connsiteX7" fmla="*/ 1258134 w 1258134"/>
                  <a:gd name="connsiteY7" fmla="*/ 847656 h 86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134" h="860329">
                    <a:moveTo>
                      <a:pt x="0" y="0"/>
                    </a:moveTo>
                    <a:cubicBezTo>
                      <a:pt x="67857" y="3337"/>
                      <a:pt x="200233" y="23916"/>
                      <a:pt x="266978" y="66744"/>
                    </a:cubicBezTo>
                    <a:cubicBezTo>
                      <a:pt x="333723" y="109572"/>
                      <a:pt x="360420" y="185217"/>
                      <a:pt x="400467" y="256967"/>
                    </a:cubicBezTo>
                    <a:cubicBezTo>
                      <a:pt x="440514" y="328718"/>
                      <a:pt x="468880" y="424941"/>
                      <a:pt x="507258" y="497247"/>
                    </a:cubicBezTo>
                    <a:cubicBezTo>
                      <a:pt x="545636" y="569553"/>
                      <a:pt x="581789" y="639635"/>
                      <a:pt x="630735" y="690806"/>
                    </a:cubicBezTo>
                    <a:cubicBezTo>
                      <a:pt x="679681" y="741977"/>
                      <a:pt x="735302" y="776462"/>
                      <a:pt x="800934" y="804272"/>
                    </a:cubicBezTo>
                    <a:cubicBezTo>
                      <a:pt x="866566" y="832082"/>
                      <a:pt x="948328" y="850436"/>
                      <a:pt x="1024528" y="857667"/>
                    </a:cubicBezTo>
                    <a:cubicBezTo>
                      <a:pt x="1100728" y="864898"/>
                      <a:pt x="1175260" y="855999"/>
                      <a:pt x="1258134" y="847656"/>
                    </a:cubicBezTo>
                  </a:path>
                </a:pathLst>
              </a:custGeom>
              <a:noFill/>
              <a:ln w="38100">
                <a:solidFill>
                  <a:srgbClr val="0B4A37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F1F1DF37-9F78-4212-79C3-4C77BD42756E}"/>
                  </a:ext>
                </a:extLst>
              </p:cNvPr>
              <p:cNvSpPr/>
              <p:nvPr/>
            </p:nvSpPr>
            <p:spPr>
              <a:xfrm>
                <a:off x="4124596" y="2384949"/>
                <a:ext cx="548490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Phe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17BFE70F-9462-EB7B-8DCA-DE39B0D43F7E}"/>
                  </a:ext>
                </a:extLst>
              </p:cNvPr>
              <p:cNvSpPr/>
              <p:nvPr/>
            </p:nvSpPr>
            <p:spPr>
              <a:xfrm>
                <a:off x="4519039" y="3013098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A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BB11D40-493C-E1D2-3452-F34E3AE12BC4}"/>
                  </a:ext>
                </a:extLst>
              </p:cNvPr>
              <p:cNvSpPr/>
              <p:nvPr/>
            </p:nvSpPr>
            <p:spPr>
              <a:xfrm>
                <a:off x="5212696" y="3259129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B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9D390C-4011-1C5F-6861-5E3A345338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0111" y="3441161"/>
                <a:ext cx="848928" cy="796291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E4299E5-2A23-9262-EBDD-02D93B49EE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014" y="2813012"/>
                <a:ext cx="601582" cy="1320296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 Box 4">
              <a:extLst>
                <a:ext uri="{FF2B5EF4-FFF2-40B4-BE49-F238E27FC236}">
                  <a16:creationId xmlns:a16="http://schemas.microsoft.com/office/drawing/2014/main" id="{06700A0C-87E8-B67F-EC55-27583D206BDF}"/>
                </a:ext>
              </a:extLst>
            </p:cNvPr>
            <p:cNvSpPr txBox="1"/>
            <p:nvPr/>
          </p:nvSpPr>
          <p:spPr>
            <a:xfrm>
              <a:off x="7187389" y="3210457"/>
              <a:ext cx="287044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4">
              <a:extLst>
                <a:ext uri="{FF2B5EF4-FFF2-40B4-BE49-F238E27FC236}">
                  <a16:creationId xmlns:a16="http://schemas.microsoft.com/office/drawing/2014/main" id="{D5F96290-0004-0AC0-4D6C-02CFEEEDA6F0}"/>
                </a:ext>
              </a:extLst>
            </p:cNvPr>
            <p:cNvSpPr txBox="1"/>
            <p:nvPr/>
          </p:nvSpPr>
          <p:spPr>
            <a:xfrm>
              <a:off x="7474433" y="3747159"/>
              <a:ext cx="318912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86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DA525BFF-16CD-3344-74E4-229E7551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538" y="4137915"/>
            <a:ext cx="2969658" cy="177052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EF0697-368D-46D3-833C-BBC5EC6F6282}"/>
              </a:ext>
            </a:extLst>
          </p:cNvPr>
          <p:cNvSpPr txBox="1"/>
          <p:nvPr/>
        </p:nvSpPr>
        <p:spPr>
          <a:xfrm>
            <a:off x="7862731" y="3117990"/>
            <a:ext cx="286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Desynchronized Cycling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981C9CB-3499-43EF-7884-FCD8BB6C519F}"/>
              </a:ext>
            </a:extLst>
          </p:cNvPr>
          <p:cNvSpPr txBox="1"/>
          <p:nvPr/>
        </p:nvSpPr>
        <p:spPr>
          <a:xfrm>
            <a:off x="7948302" y="6057558"/>
            <a:ext cx="29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Damped ChlF Oscillations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5F64BDA-B7B4-D28E-0A8C-E8C360B7DEBD}"/>
              </a:ext>
            </a:extLst>
          </p:cNvPr>
          <p:cNvCxnSpPr>
            <a:cxnSpLocks/>
          </p:cNvCxnSpPr>
          <p:nvPr/>
        </p:nvCxnSpPr>
        <p:spPr>
          <a:xfrm>
            <a:off x="9337259" y="3594438"/>
            <a:ext cx="0" cy="299207"/>
          </a:xfrm>
          <a:prstGeom prst="straightConnector1">
            <a:avLst/>
          </a:prstGeom>
          <a:ln w="57150" cap="rnd">
            <a:solidFill>
              <a:srgbClr val="0E1126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BC0F0-8221-3F9F-689F-AA00252D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266DB-ABCD-800A-480C-FFD30359D9AC}"/>
              </a:ext>
            </a:extLst>
          </p:cNvPr>
          <p:cNvSpPr txBox="1"/>
          <p:nvPr/>
        </p:nvSpPr>
        <p:spPr>
          <a:xfrm>
            <a:off x="1008966" y="401426"/>
            <a:ext cx="405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Idealized PSII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A80F1-6D14-4106-A07C-D01FC8D0421A}"/>
              </a:ext>
            </a:extLst>
          </p:cNvPr>
          <p:cNvSpPr txBox="1"/>
          <p:nvPr/>
        </p:nvSpPr>
        <p:spPr>
          <a:xfrm>
            <a:off x="6553665" y="308849"/>
            <a:ext cx="518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PSII Population with Recombination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69319A-C5C9-05E5-F37D-778B181C724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de Wijn &amp; van Gorkom, 2002. Photosynthesis Research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248960-CBA7-17D6-19A8-6D267806EDA2}"/>
              </a:ext>
            </a:extLst>
          </p:cNvPr>
          <p:cNvGrpSpPr/>
          <p:nvPr/>
        </p:nvGrpSpPr>
        <p:grpSpPr>
          <a:xfrm>
            <a:off x="1977006" y="1296532"/>
            <a:ext cx="2073956" cy="1965960"/>
            <a:chOff x="3470393" y="1445892"/>
            <a:chExt cx="2322854" cy="2201897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FEF5892-3203-8B01-1EF4-9F80BAD07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5533"/>
              <a:ext cx="1152000" cy="1152000"/>
            </a:xfrm>
            <a:prstGeom prst="arc">
              <a:avLst>
                <a:gd name="adj1" fmla="val 10791274"/>
                <a:gd name="adj2" fmla="val 16207716"/>
              </a:avLst>
            </a:prstGeom>
            <a:ln w="31750" cap="rnd">
              <a:solidFill>
                <a:srgbClr val="003D5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4FEB080-0CEA-4793-2EB7-97A438DF5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6411"/>
              <a:ext cx="1152000" cy="1152000"/>
            </a:xfrm>
            <a:prstGeom prst="arc">
              <a:avLst>
                <a:gd name="adj1" fmla="val 16314848"/>
                <a:gd name="adj2" fmla="val 21562203"/>
              </a:avLst>
            </a:prstGeom>
            <a:ln w="31750" cap="rnd">
              <a:solidFill>
                <a:srgbClr val="385D9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57C6B08F-0A0F-9A64-F937-ACEF94853B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883"/>
              <a:ext cx="1152000" cy="1152000"/>
            </a:xfrm>
            <a:prstGeom prst="arc">
              <a:avLst>
                <a:gd name="adj1" fmla="val 33452"/>
                <a:gd name="adj2" fmla="val 5364614"/>
              </a:avLst>
            </a:prstGeom>
            <a:ln w="31750" cap="rnd">
              <a:solidFill>
                <a:srgbClr val="3197A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5" name="Text Box 4">
              <a:extLst>
                <a:ext uri="{FF2B5EF4-FFF2-40B4-BE49-F238E27FC236}">
                  <a16:creationId xmlns:a16="http://schemas.microsoft.com/office/drawing/2014/main" id="{3947A2D1-B47E-B87A-3A6B-A4FEE28118F5}"/>
                </a:ext>
              </a:extLst>
            </p:cNvPr>
            <p:cNvSpPr txBox="1"/>
            <p:nvPr/>
          </p:nvSpPr>
          <p:spPr>
            <a:xfrm>
              <a:off x="4053067" y="2339167"/>
              <a:ext cx="1204852" cy="48275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4">
              <a:extLst>
                <a:ext uri="{FF2B5EF4-FFF2-40B4-BE49-F238E27FC236}">
                  <a16:creationId xmlns:a16="http://schemas.microsoft.com/office/drawing/2014/main" id="{8ECB8D3B-B0AC-DE15-9CD1-B054A438D72C}"/>
                </a:ext>
              </a:extLst>
            </p:cNvPr>
            <p:cNvSpPr txBox="1"/>
            <p:nvPr/>
          </p:nvSpPr>
          <p:spPr>
            <a:xfrm>
              <a:off x="4970875" y="3033217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587DC899-305F-137B-ED64-A1868AAA2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101"/>
              <a:ext cx="1152000" cy="1152000"/>
            </a:xfrm>
            <a:prstGeom prst="arc">
              <a:avLst>
                <a:gd name="adj1" fmla="val 5476852"/>
                <a:gd name="adj2" fmla="val 10722687"/>
              </a:avLst>
            </a:prstGeom>
            <a:ln w="31750" cap="rnd">
              <a:solidFill>
                <a:srgbClr val="9FD4C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29992239-5308-FB65-9457-593AD6718774}"/>
                </a:ext>
              </a:extLst>
            </p:cNvPr>
            <p:cNvSpPr/>
            <p:nvPr/>
          </p:nvSpPr>
          <p:spPr>
            <a:xfrm rot="2199008">
              <a:off x="3470393" y="1687856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Text Box 4">
              <a:extLst>
                <a:ext uri="{FF2B5EF4-FFF2-40B4-BE49-F238E27FC236}">
                  <a16:creationId xmlns:a16="http://schemas.microsoft.com/office/drawing/2014/main" id="{B0DB86E9-51F1-2302-D19C-4B9E402688AC}"/>
                </a:ext>
              </a:extLst>
            </p:cNvPr>
            <p:cNvSpPr txBox="1"/>
            <p:nvPr/>
          </p:nvSpPr>
          <p:spPr>
            <a:xfrm>
              <a:off x="3781543" y="2748949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4">
              <a:extLst>
                <a:ext uri="{FF2B5EF4-FFF2-40B4-BE49-F238E27FC236}">
                  <a16:creationId xmlns:a16="http://schemas.microsoft.com/office/drawing/2014/main" id="{CF3961C7-D761-AAD7-B1C4-A7FA719FEE52}"/>
                </a:ext>
              </a:extLst>
            </p:cNvPr>
            <p:cNvSpPr txBox="1"/>
            <p:nvPr/>
          </p:nvSpPr>
          <p:spPr>
            <a:xfrm>
              <a:off x="4068587" y="174255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">
              <a:extLst>
                <a:ext uri="{FF2B5EF4-FFF2-40B4-BE49-F238E27FC236}">
                  <a16:creationId xmlns:a16="http://schemas.microsoft.com/office/drawing/2014/main" id="{2D708AB7-7418-777D-CC9C-AC088C62ADF4}"/>
                </a:ext>
              </a:extLst>
            </p:cNvPr>
            <p:cNvSpPr txBox="1"/>
            <p:nvPr/>
          </p:nvSpPr>
          <p:spPr>
            <a:xfrm>
              <a:off x="5209528" y="198728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C018D0DC-D33D-C0C3-7506-A9A1EFE0F64E}"/>
                </a:ext>
              </a:extLst>
            </p:cNvPr>
            <p:cNvSpPr/>
            <p:nvPr/>
          </p:nvSpPr>
          <p:spPr>
            <a:xfrm rot="7781927">
              <a:off x="4873018" y="1502015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31B4101-DB9F-7F74-099A-3FAD914829E6}"/>
                </a:ext>
              </a:extLst>
            </p:cNvPr>
            <p:cNvSpPr/>
            <p:nvPr/>
          </p:nvSpPr>
          <p:spPr>
            <a:xfrm rot="12932084">
              <a:off x="5041043" y="2762597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47F74FA5-1005-F8A1-BE57-6F0E521BA362}"/>
                </a:ext>
              </a:extLst>
            </p:cNvPr>
            <p:cNvSpPr/>
            <p:nvPr/>
          </p:nvSpPr>
          <p:spPr>
            <a:xfrm rot="18656571">
              <a:off x="3643564" y="2951708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9FD4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75F68F-979D-626D-F482-631C0A463204}"/>
              </a:ext>
            </a:extLst>
          </p:cNvPr>
          <p:cNvSpPr txBox="1"/>
          <p:nvPr/>
        </p:nvSpPr>
        <p:spPr>
          <a:xfrm>
            <a:off x="1726234" y="3108884"/>
            <a:ext cx="261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Synchronized Cycling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EEFCFD-F700-E062-39F0-71D71ED80724}"/>
              </a:ext>
            </a:extLst>
          </p:cNvPr>
          <p:cNvSpPr txBox="1"/>
          <p:nvPr/>
        </p:nvSpPr>
        <p:spPr>
          <a:xfrm>
            <a:off x="1646000" y="6047144"/>
            <a:ext cx="29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Periodic ChlF Oscillations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27BF153-5CF2-8718-61D9-D3E5F27B144F}"/>
              </a:ext>
            </a:extLst>
          </p:cNvPr>
          <p:cNvGrpSpPr/>
          <p:nvPr/>
        </p:nvGrpSpPr>
        <p:grpSpPr>
          <a:xfrm>
            <a:off x="8213166" y="1222138"/>
            <a:ext cx="2073956" cy="2081659"/>
            <a:chOff x="8107022" y="3206078"/>
            <a:chExt cx="2073956" cy="208165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B7EB0B3-4C86-C3E1-4524-9BD92A1A925B}"/>
                </a:ext>
              </a:extLst>
            </p:cNvPr>
            <p:cNvGrpSpPr/>
            <p:nvPr/>
          </p:nvGrpSpPr>
          <p:grpSpPr>
            <a:xfrm>
              <a:off x="8107022" y="3206078"/>
              <a:ext cx="2073956" cy="2081659"/>
              <a:chOff x="8107022" y="3206078"/>
              <a:chExt cx="2073956" cy="208165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9092F8C-C4C8-0B2F-4941-C45873BA80AE}"/>
                  </a:ext>
                </a:extLst>
              </p:cNvPr>
              <p:cNvGrpSpPr/>
              <p:nvPr/>
            </p:nvGrpSpPr>
            <p:grpSpPr>
              <a:xfrm>
                <a:off x="8107022" y="3269204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64" name="Arc 63">
                  <a:extLst>
                    <a:ext uri="{FF2B5EF4-FFF2-40B4-BE49-F238E27FC236}">
                      <a16:creationId xmlns:a16="http://schemas.microsoft.com/office/drawing/2014/main" id="{BB9B7BC1-20B8-483B-F492-C9D9DF3525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5" name="Arc 64">
                  <a:extLst>
                    <a:ext uri="{FF2B5EF4-FFF2-40B4-BE49-F238E27FC236}">
                      <a16:creationId xmlns:a16="http://schemas.microsoft.com/office/drawing/2014/main" id="{BD853577-820A-E618-2602-6AF331905C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43AB3F6A-47B5-D1C9-8AC4-270ECDE9EC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8" name="Text Box 4">
                  <a:extLst>
                    <a:ext uri="{FF2B5EF4-FFF2-40B4-BE49-F238E27FC236}">
                      <a16:creationId xmlns:a16="http://schemas.microsoft.com/office/drawing/2014/main" id="{F544A4E3-4A8E-9774-72AC-33BCDB624911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DB48C67D-F0F7-5270-478C-5BDE2FE839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70" name="Arc 69">
                  <a:extLst>
                    <a:ext uri="{FF2B5EF4-FFF2-40B4-BE49-F238E27FC236}">
                      <a16:creationId xmlns:a16="http://schemas.microsoft.com/office/drawing/2014/main" id="{9ECF4A7B-5868-D2B1-09D1-434252E245B8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1" name="Text Box 4">
                  <a:extLst>
                    <a:ext uri="{FF2B5EF4-FFF2-40B4-BE49-F238E27FC236}">
                      <a16:creationId xmlns:a16="http://schemas.microsoft.com/office/drawing/2014/main" id="{5A23E447-6DB5-1299-8FB6-6924E8B2A355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4">
                  <a:extLst>
                    <a:ext uri="{FF2B5EF4-FFF2-40B4-BE49-F238E27FC236}">
                      <a16:creationId xmlns:a16="http://schemas.microsoft.com/office/drawing/2014/main" id="{81EBA725-ED5B-7841-EBFE-80F32BE66DAA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4">
                  <a:extLst>
                    <a:ext uri="{FF2B5EF4-FFF2-40B4-BE49-F238E27FC236}">
                      <a16:creationId xmlns:a16="http://schemas.microsoft.com/office/drawing/2014/main" id="{3F2E8740-B058-26AE-C93C-9F53A497D800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Arc 73">
                  <a:extLst>
                    <a:ext uri="{FF2B5EF4-FFF2-40B4-BE49-F238E27FC236}">
                      <a16:creationId xmlns:a16="http://schemas.microsoft.com/office/drawing/2014/main" id="{B7267C7B-CE06-2E1E-F265-107D8D2CFE63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CED5717-C2E4-D177-9460-B8BE84A52BF4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6" name="Arc 75">
                  <a:extLst>
                    <a:ext uri="{FF2B5EF4-FFF2-40B4-BE49-F238E27FC236}">
                      <a16:creationId xmlns:a16="http://schemas.microsoft.com/office/drawing/2014/main" id="{5953E32A-54D1-CB3B-29BB-643959CA0420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1BE7864-6CAB-5347-EB0D-899AD409376A}"/>
                  </a:ext>
                </a:extLst>
              </p:cNvPr>
              <p:cNvGrpSpPr/>
              <p:nvPr/>
            </p:nvGrpSpPr>
            <p:grpSpPr>
              <a:xfrm rot="1359654">
                <a:off x="8107022" y="3273005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78" name="Arc 77">
                  <a:extLst>
                    <a:ext uri="{FF2B5EF4-FFF2-40B4-BE49-F238E27FC236}">
                      <a16:creationId xmlns:a16="http://schemas.microsoft.com/office/drawing/2014/main" id="{6A1FA979-2492-C7D9-7558-8F164C1B0D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3B046C6E-665E-FF1F-D4CA-6732F9DDA9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3C684B8C-47BC-27B2-A5F6-7B895FCCC4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1" name="Text Box 4">
                  <a:extLst>
                    <a:ext uri="{FF2B5EF4-FFF2-40B4-BE49-F238E27FC236}">
                      <a16:creationId xmlns:a16="http://schemas.microsoft.com/office/drawing/2014/main" id="{DA789011-649D-B29A-ED24-1FADC453E4FB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Arc 81">
                  <a:extLst>
                    <a:ext uri="{FF2B5EF4-FFF2-40B4-BE49-F238E27FC236}">
                      <a16:creationId xmlns:a16="http://schemas.microsoft.com/office/drawing/2014/main" id="{09A01913-F26E-273A-2C13-FB66C7D6DD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3" name="Arc 82">
                  <a:extLst>
                    <a:ext uri="{FF2B5EF4-FFF2-40B4-BE49-F238E27FC236}">
                      <a16:creationId xmlns:a16="http://schemas.microsoft.com/office/drawing/2014/main" id="{FAA76292-2BDE-25E1-B0B6-51D3D37378AF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4" name="Text Box 4">
                  <a:extLst>
                    <a:ext uri="{FF2B5EF4-FFF2-40B4-BE49-F238E27FC236}">
                      <a16:creationId xmlns:a16="http://schemas.microsoft.com/office/drawing/2014/main" id="{FE5F6694-5A74-15C1-8849-2BE31DD7D428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Text Box 4">
                  <a:extLst>
                    <a:ext uri="{FF2B5EF4-FFF2-40B4-BE49-F238E27FC236}">
                      <a16:creationId xmlns:a16="http://schemas.microsoft.com/office/drawing/2014/main" id="{20D4C0E5-0601-85AD-8DF0-0796AE88AFFC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 Box 4">
                  <a:extLst>
                    <a:ext uri="{FF2B5EF4-FFF2-40B4-BE49-F238E27FC236}">
                      <a16:creationId xmlns:a16="http://schemas.microsoft.com/office/drawing/2014/main" id="{3D975BD6-A4EA-B5E8-A5BE-AD5D1D6417E3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Arc 86">
                  <a:extLst>
                    <a:ext uri="{FF2B5EF4-FFF2-40B4-BE49-F238E27FC236}">
                      <a16:creationId xmlns:a16="http://schemas.microsoft.com/office/drawing/2014/main" id="{E4306D5B-C01B-28F2-BDCA-1A4657647CED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8" name="Arc 87">
                  <a:extLst>
                    <a:ext uri="{FF2B5EF4-FFF2-40B4-BE49-F238E27FC236}">
                      <a16:creationId xmlns:a16="http://schemas.microsoft.com/office/drawing/2014/main" id="{D1F9990E-3BA9-B6F1-64C6-557093C89818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9" name="Arc 88">
                  <a:extLst>
                    <a:ext uri="{FF2B5EF4-FFF2-40B4-BE49-F238E27FC236}">
                      <a16:creationId xmlns:a16="http://schemas.microsoft.com/office/drawing/2014/main" id="{D7F504DC-216D-41F1-05A1-F7256774F633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5A7C5B-7E28-AE49-E206-F090408E068E}"/>
                  </a:ext>
                </a:extLst>
              </p:cNvPr>
              <p:cNvGrpSpPr/>
              <p:nvPr/>
            </p:nvGrpSpPr>
            <p:grpSpPr>
              <a:xfrm rot="2704515">
                <a:off x="8107021" y="3267779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8805D86F-2347-ABC1-A323-299D19C705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C9997A9E-B907-C604-3252-7C1B7761B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3" name="Arc 92">
                  <a:extLst>
                    <a:ext uri="{FF2B5EF4-FFF2-40B4-BE49-F238E27FC236}">
                      <a16:creationId xmlns:a16="http://schemas.microsoft.com/office/drawing/2014/main" id="{BDC2F38C-2395-CA3E-3F08-66F8B05296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4" name="Text Box 4">
                  <a:extLst>
                    <a:ext uri="{FF2B5EF4-FFF2-40B4-BE49-F238E27FC236}">
                      <a16:creationId xmlns:a16="http://schemas.microsoft.com/office/drawing/2014/main" id="{6EDA7767-4785-046D-82F6-D7F9E5DBB82B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Arc 94">
                  <a:extLst>
                    <a:ext uri="{FF2B5EF4-FFF2-40B4-BE49-F238E27FC236}">
                      <a16:creationId xmlns:a16="http://schemas.microsoft.com/office/drawing/2014/main" id="{0B82C16F-286E-8913-808E-5C0EDAD7C9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6" name="Arc 95">
                  <a:extLst>
                    <a:ext uri="{FF2B5EF4-FFF2-40B4-BE49-F238E27FC236}">
                      <a16:creationId xmlns:a16="http://schemas.microsoft.com/office/drawing/2014/main" id="{29BFEC3F-BDA2-2A82-B497-AED764BD774E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97" name="Text Box 4">
                  <a:extLst>
                    <a:ext uri="{FF2B5EF4-FFF2-40B4-BE49-F238E27FC236}">
                      <a16:creationId xmlns:a16="http://schemas.microsoft.com/office/drawing/2014/main" id="{187E62A0-8E7B-C719-7D34-36EEA2D8B8E1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Text Box 4">
                  <a:extLst>
                    <a:ext uri="{FF2B5EF4-FFF2-40B4-BE49-F238E27FC236}">
                      <a16:creationId xmlns:a16="http://schemas.microsoft.com/office/drawing/2014/main" id="{7BFE341D-F024-A112-5BA7-CB95938B32F4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Text Box 4">
                  <a:extLst>
                    <a:ext uri="{FF2B5EF4-FFF2-40B4-BE49-F238E27FC236}">
                      <a16:creationId xmlns:a16="http://schemas.microsoft.com/office/drawing/2014/main" id="{5B735430-BC90-37C8-DA2D-5CDC1B9FF220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Arc 99">
                  <a:extLst>
                    <a:ext uri="{FF2B5EF4-FFF2-40B4-BE49-F238E27FC236}">
                      <a16:creationId xmlns:a16="http://schemas.microsoft.com/office/drawing/2014/main" id="{C47B2803-5267-1BE5-2D43-37DE61BA4FFF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01" name="Arc 100">
                  <a:extLst>
                    <a:ext uri="{FF2B5EF4-FFF2-40B4-BE49-F238E27FC236}">
                      <a16:creationId xmlns:a16="http://schemas.microsoft.com/office/drawing/2014/main" id="{F6343746-A26B-FD70-1A13-2C10E46A71C5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02" name="Arc 101">
                  <a:extLst>
                    <a:ext uri="{FF2B5EF4-FFF2-40B4-BE49-F238E27FC236}">
                      <a16:creationId xmlns:a16="http://schemas.microsoft.com/office/drawing/2014/main" id="{C72D61B9-40BB-64D1-B308-2B79BA52CE75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3ECD49EA-DA0D-CF7C-1950-7755C9E706B0}"/>
                  </a:ext>
                </a:extLst>
              </p:cNvPr>
              <p:cNvGrpSpPr/>
              <p:nvPr/>
            </p:nvGrpSpPr>
            <p:grpSpPr>
              <a:xfrm rot="4050822">
                <a:off x="8107022" y="3260076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104" name="Arc 103">
                  <a:extLst>
                    <a:ext uri="{FF2B5EF4-FFF2-40B4-BE49-F238E27FC236}">
                      <a16:creationId xmlns:a16="http://schemas.microsoft.com/office/drawing/2014/main" id="{8DBA1D5B-054D-0CAC-31D0-03A430FC9C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D59ED775-2DBB-8171-A446-7C2166B707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6" name="Arc 105">
                  <a:extLst>
                    <a:ext uri="{FF2B5EF4-FFF2-40B4-BE49-F238E27FC236}">
                      <a16:creationId xmlns:a16="http://schemas.microsoft.com/office/drawing/2014/main" id="{A6A30E97-FC72-56E0-1C98-BC473226C6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7" name="Text Box 4">
                  <a:extLst>
                    <a:ext uri="{FF2B5EF4-FFF2-40B4-BE49-F238E27FC236}">
                      <a16:creationId xmlns:a16="http://schemas.microsoft.com/office/drawing/2014/main" id="{CCF7D9EF-8BDC-33EA-4460-FA6B70437562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Arc 107">
                  <a:extLst>
                    <a:ext uri="{FF2B5EF4-FFF2-40B4-BE49-F238E27FC236}">
                      <a16:creationId xmlns:a16="http://schemas.microsoft.com/office/drawing/2014/main" id="{A44AEE25-124A-8E18-3C2A-08B8AD0A42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A9B4A2C1-109D-B9FB-EDD0-9F8B23F7C6CB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0" name="Text Box 4">
                  <a:extLst>
                    <a:ext uri="{FF2B5EF4-FFF2-40B4-BE49-F238E27FC236}">
                      <a16:creationId xmlns:a16="http://schemas.microsoft.com/office/drawing/2014/main" id="{C0A77E83-8A5F-E883-A66E-CCB9C77E0678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4">
                  <a:extLst>
                    <a:ext uri="{FF2B5EF4-FFF2-40B4-BE49-F238E27FC236}">
                      <a16:creationId xmlns:a16="http://schemas.microsoft.com/office/drawing/2014/main" id="{1F8FA50A-33DA-855D-2121-A966200E2939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2" name="Text Box 4">
                  <a:extLst>
                    <a:ext uri="{FF2B5EF4-FFF2-40B4-BE49-F238E27FC236}">
                      <a16:creationId xmlns:a16="http://schemas.microsoft.com/office/drawing/2014/main" id="{7B4566A4-61E2-59C3-5E54-9732BB5787AA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3" name="Arc 112">
                  <a:extLst>
                    <a:ext uri="{FF2B5EF4-FFF2-40B4-BE49-F238E27FC236}">
                      <a16:creationId xmlns:a16="http://schemas.microsoft.com/office/drawing/2014/main" id="{93785415-AFFE-259C-F8B1-9C71DC89EDCB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4" name="Arc 113">
                  <a:extLst>
                    <a:ext uri="{FF2B5EF4-FFF2-40B4-BE49-F238E27FC236}">
                      <a16:creationId xmlns:a16="http://schemas.microsoft.com/office/drawing/2014/main" id="{79A67685-FD01-5C2F-AE9C-09B535810C60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5" name="Arc 114">
                  <a:extLst>
                    <a:ext uri="{FF2B5EF4-FFF2-40B4-BE49-F238E27FC236}">
                      <a16:creationId xmlns:a16="http://schemas.microsoft.com/office/drawing/2014/main" id="{35E7C843-CB1B-80CF-4F57-8BBAD59198AB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</p:grpSp>
        <p:sp>
          <p:nvSpPr>
            <p:cNvPr id="117" name="Text Box 4">
              <a:extLst>
                <a:ext uri="{FF2B5EF4-FFF2-40B4-BE49-F238E27FC236}">
                  <a16:creationId xmlns:a16="http://schemas.microsoft.com/office/drawing/2014/main" id="{531536F1-541C-D799-A40F-C3E3FB6258BA}"/>
                </a:ext>
              </a:extLst>
            </p:cNvPr>
            <p:cNvSpPr txBox="1"/>
            <p:nvPr/>
          </p:nvSpPr>
          <p:spPr>
            <a:xfrm>
              <a:off x="8622546" y="4063293"/>
              <a:ext cx="1075750" cy="43103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2C1A0BF5-2DAC-3DD1-4837-01C3D5FD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49" y="4132484"/>
            <a:ext cx="2969658" cy="1762480"/>
          </a:xfrm>
          <a:prstGeom prst="rect">
            <a:avLst/>
          </a:prstGeom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A458B14-F73B-BF3C-8790-AAF393631B00}"/>
              </a:ext>
            </a:extLst>
          </p:cNvPr>
          <p:cNvCxnSpPr>
            <a:cxnSpLocks/>
          </p:cNvCxnSpPr>
          <p:nvPr/>
        </p:nvCxnSpPr>
        <p:spPr>
          <a:xfrm>
            <a:off x="3034957" y="3584024"/>
            <a:ext cx="0" cy="299207"/>
          </a:xfrm>
          <a:prstGeom prst="straightConnector1">
            <a:avLst/>
          </a:prstGeom>
          <a:ln w="57150" cap="rnd">
            <a:solidFill>
              <a:srgbClr val="0E1126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8944" y="2098376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33" name="TextBox 33"/>
          <p:cNvSpPr txBox="1"/>
          <p:nvPr/>
        </p:nvSpPr>
        <p:spPr>
          <a:xfrm>
            <a:off x="1377047" y="1824054"/>
            <a:ext cx="3884563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Raw Fluorescence Data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31752" y="1824054"/>
            <a:ext cx="2691011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Fourier Wavelets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C4358-8A80-E2E3-5EC7-F8452623A919}"/>
              </a:ext>
            </a:extLst>
          </p:cNvPr>
          <p:cNvSpPr txBox="1"/>
          <p:nvPr/>
        </p:nvSpPr>
        <p:spPr>
          <a:xfrm>
            <a:off x="2064885" y="1300650"/>
            <a:ext cx="80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Plots: </a:t>
            </a:r>
            <a:r>
              <a:rPr lang="en-US" sz="1800" i="1" dirty="0">
                <a:solidFill>
                  <a:srgbClr val="0E1126"/>
                </a:solidFill>
              </a:rPr>
              <a:t>Fragilariopsis cylindrus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0°C and 0.6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endParaRPr lang="en-US" sz="1800" dirty="0">
              <a:solidFill>
                <a:srgbClr val="0E1126"/>
              </a:solidFill>
              <a:ea typeface="Codec Pro"/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294D0EF-7862-1528-070D-587AB0E5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17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5F0D76-042E-49D1-DDB5-02B73156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42" b="2038"/>
          <a:stretch/>
        </p:blipFill>
        <p:spPr>
          <a:xfrm>
            <a:off x="518690" y="2053532"/>
            <a:ext cx="4966947" cy="42669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5D9EF4-8FF4-D0B3-85F6-A710001EF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6" t="-2601" r="1417" b="728"/>
          <a:stretch/>
        </p:blipFill>
        <p:spPr>
          <a:xfrm>
            <a:off x="6440304" y="1968420"/>
            <a:ext cx="5346446" cy="4437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50EFBB-CA2B-693D-0AD4-CDB1C20F30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 err="1"/>
              <a:t>Roesch</a:t>
            </a:r>
            <a:r>
              <a:rPr lang="en-CA" sz="1050" dirty="0"/>
              <a:t> &amp; </a:t>
            </a:r>
            <a:r>
              <a:rPr lang="en-CA" sz="1050" dirty="0" err="1"/>
              <a:t>Schmidbauer</a:t>
            </a:r>
            <a:r>
              <a:rPr lang="en-CA" sz="1050" dirty="0"/>
              <a:t>, 2018. WaveletComp 		Theis &amp; Meyer-</a:t>
            </a:r>
            <a:r>
              <a:rPr lang="en-CA" sz="1050" dirty="0" err="1"/>
              <a:t>Bäse</a:t>
            </a:r>
            <a:r>
              <a:rPr lang="en-CA" sz="1050" dirty="0"/>
              <a:t>, 2010. Biomedical Signal Analysis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622115-4786-9F83-204D-239B7F64CB27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Wavelet Transformation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22C4-0E09-071C-0C4C-8EA4C2A5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ABF4B-C0F3-B2E7-213E-4CDE6AB0DB7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7CBC9-B953-D2D5-38CD-C30DF1A00F1B}"/>
              </a:ext>
            </a:extLst>
          </p:cNvPr>
          <p:cNvSpPr txBox="1"/>
          <p:nvPr/>
        </p:nvSpPr>
        <p:spPr>
          <a:xfrm>
            <a:off x="3096524" y="1278824"/>
            <a:ext cx="599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0BA91F-2E0E-284A-1137-4BF2787B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39" y="1712186"/>
            <a:ext cx="10046645" cy="475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E2ABBFA-231D-9F17-9C9E-E388BF08C4D9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ChlF Periodicity</a:t>
            </a:r>
          </a:p>
        </p:txBody>
      </p:sp>
    </p:spTree>
    <p:extLst>
      <p:ext uri="{BB962C8B-B14F-4D97-AF65-F5344CB8AC3E}">
        <p14:creationId xmlns:p14="http://schemas.microsoft.com/office/powerpoint/2010/main" val="45867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graph of a wavelet and flash number&#10;&#10;Description automatically generated">
            <a:extLst>
              <a:ext uri="{FF2B5EF4-FFF2-40B4-BE49-F238E27FC236}">
                <a16:creationId xmlns:a16="http://schemas.microsoft.com/office/drawing/2014/main" id="{EAB1E11C-DF34-D34D-E7D0-DD440801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7" y="1893199"/>
            <a:ext cx="10956387" cy="4482158"/>
          </a:xfrm>
          <a:prstGeom prst="rect">
            <a:avLst/>
          </a:prstGeom>
        </p:spPr>
      </p:pic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AB8C50-996F-D03C-B5A1-9E74D7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43491-5A64-301B-D07A-3DF2C7CC818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456E3A-CD7E-9638-1D55-6E7EA19EF5A2}"/>
              </a:ext>
            </a:extLst>
          </p:cNvPr>
          <p:cNvSpPr txBox="1"/>
          <p:nvPr/>
        </p:nvSpPr>
        <p:spPr>
          <a:xfrm>
            <a:off x="2360315" y="1278824"/>
            <a:ext cx="746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 &amp; 0.7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 </a:t>
            </a: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DAA449CD-0A1A-019A-D113-38E577342C0F}"/>
              </a:ext>
            </a:extLst>
          </p:cNvPr>
          <p:cNvSpPr/>
          <p:nvPr/>
        </p:nvSpPr>
        <p:spPr>
          <a:xfrm>
            <a:off x="8329246" y="3933092"/>
            <a:ext cx="961292" cy="1066800"/>
          </a:xfrm>
          <a:prstGeom prst="arc">
            <a:avLst>
              <a:gd name="adj1" fmla="val 5436860"/>
              <a:gd name="adj2" fmla="val 10849852"/>
            </a:avLst>
          </a:prstGeom>
          <a:ln w="22225" cap="rnd">
            <a:solidFill>
              <a:srgbClr val="0E1126"/>
            </a:solidFill>
            <a:headEnd type="arrow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5F5C0-387E-3E22-B2D8-CAD72887AF2E}"/>
              </a:ext>
            </a:extLst>
          </p:cNvPr>
          <p:cNvSpPr txBox="1"/>
          <p:nvPr/>
        </p:nvSpPr>
        <p:spPr>
          <a:xfrm>
            <a:off x="8809892" y="4630560"/>
            <a:ext cx="253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Loss of synchronization due to energetically wasteful recombinations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D64239-A047-1AB6-FA5D-241F1D716A9C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Duration of Cycling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ocean&#10;&#10;Description automatically generated">
            <a:extLst>
              <a:ext uri="{FF2B5EF4-FFF2-40B4-BE49-F238E27FC236}">
                <a16:creationId xmlns:a16="http://schemas.microsoft.com/office/drawing/2014/main" id="{61DA5C04-DABA-B96B-C375-D47E41166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18531" r="3835" b="29509"/>
          <a:stretch/>
        </p:blipFill>
        <p:spPr>
          <a:xfrm rot="21600000">
            <a:off x="1254850" y="0"/>
            <a:ext cx="10937150" cy="68579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A568-EF38-5C70-A08C-75310687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9B7A2-EC1C-5D7C-D495-7BEA8A251F2A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 Ardyna &amp; Arrigo, 2020. Nature Climate Change		Phytoplankton Bloom in the Barents Sea, Joshua Stevens, NASA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5B64B-981C-C2C3-F6E9-108FDF68182E}"/>
              </a:ext>
            </a:extLst>
          </p:cNvPr>
          <p:cNvSpPr/>
          <p:nvPr/>
        </p:nvSpPr>
        <p:spPr>
          <a:xfrm>
            <a:off x="0" y="0"/>
            <a:ext cx="2983831" cy="6858000"/>
          </a:xfrm>
          <a:prstGeom prst="rect">
            <a:avLst/>
          </a:prstGeom>
          <a:solidFill>
            <a:srgbClr val="0E1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2B937-C9C3-4302-7F2C-54CFE219A2BA}"/>
              </a:ext>
            </a:extLst>
          </p:cNvPr>
          <p:cNvSpPr txBox="1"/>
          <p:nvPr/>
        </p:nvSpPr>
        <p:spPr>
          <a:xfrm>
            <a:off x="128334" y="2524155"/>
            <a:ext cx="2855497" cy="156966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Spring Phytoplankton Blooms</a:t>
            </a:r>
          </a:p>
        </p:txBody>
      </p:sp>
    </p:spTree>
    <p:extLst>
      <p:ext uri="{BB962C8B-B14F-4D97-AF65-F5344CB8AC3E}">
        <p14:creationId xmlns:p14="http://schemas.microsoft.com/office/powerpoint/2010/main" val="34499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2BC9F-AF0D-3429-A5E7-20A16CF3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8C63D-8A1A-8984-04B5-1F44A07963AF}"/>
              </a:ext>
            </a:extLst>
          </p:cNvPr>
          <p:cNvSpPr txBox="1"/>
          <p:nvPr/>
        </p:nvSpPr>
        <p:spPr>
          <a:xfrm>
            <a:off x="1147841" y="539755"/>
            <a:ext cx="989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Individual strains sustain ChlF oscillations longer under measurement at </a:t>
            </a:r>
            <a:r>
              <a:rPr lang="en-US" sz="2400" b="1" dirty="0">
                <a:solidFill>
                  <a:srgbClr val="0E1126"/>
                </a:solidFill>
              </a:rPr>
              <a:t>higher</a:t>
            </a:r>
            <a:r>
              <a:rPr lang="en-US" sz="2400" dirty="0">
                <a:solidFill>
                  <a:srgbClr val="0E1126"/>
                </a:solidFill>
              </a:rPr>
              <a:t> light levels &amp; </a:t>
            </a:r>
            <a:r>
              <a:rPr lang="en-US" sz="2400" b="1" dirty="0">
                <a:solidFill>
                  <a:srgbClr val="0E1126"/>
                </a:solidFill>
              </a:rPr>
              <a:t>lower</a:t>
            </a:r>
            <a:r>
              <a:rPr lang="en-US" sz="2400" dirty="0">
                <a:solidFill>
                  <a:srgbClr val="0E1126"/>
                </a:solidFill>
              </a:rPr>
              <a:t> temperatures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78CC1A-A74E-B449-C210-B78FDE0BF02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2" name="Picture 11" descr="A chart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19673959-1622-75DD-C4EB-8855C837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34" y="1545382"/>
            <a:ext cx="8755966" cy="48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31978" y="539755"/>
            <a:ext cx="772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  <a:latin typeface="+mj-lt"/>
              </a:rPr>
              <a:t>Polar strains exhibited synchronous cycling under a </a:t>
            </a:r>
            <a:r>
              <a:rPr lang="en-US" sz="2400" b="1" dirty="0">
                <a:solidFill>
                  <a:srgbClr val="0E1126"/>
                </a:solidFill>
                <a:latin typeface="+mj-lt"/>
              </a:rPr>
              <a:t>broader</a:t>
            </a:r>
            <a:r>
              <a:rPr lang="en-US" sz="2400" dirty="0">
                <a:solidFill>
                  <a:srgbClr val="0E1126"/>
                </a:solidFill>
                <a:latin typeface="+mj-lt"/>
              </a:rPr>
              <a:t> range of conditions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9C601-8CCC-C066-E096-B91703097A3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5" name="Picture 14" descr="A graph showing the temperature of a temperature&#10;&#10;Description automatically generated">
            <a:extLst>
              <a:ext uri="{FF2B5EF4-FFF2-40B4-BE49-F238E27FC236}">
                <a16:creationId xmlns:a16="http://schemas.microsoft.com/office/drawing/2014/main" id="{7ED15AE6-0AA4-D129-A9B2-72FF00CE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8" y="1782681"/>
            <a:ext cx="11064474" cy="44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93517" y="506908"/>
            <a:ext cx="760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  <a:latin typeface="+mj-lt"/>
              </a:rPr>
              <a:t>Polar strains sustained </a:t>
            </a:r>
            <a:r>
              <a:rPr lang="en-US" sz="2400" b="1" dirty="0">
                <a:solidFill>
                  <a:srgbClr val="0E1126"/>
                </a:solidFill>
                <a:latin typeface="+mj-lt"/>
              </a:rPr>
              <a:t>longer</a:t>
            </a:r>
            <a:r>
              <a:rPr lang="en-US" sz="2400" dirty="0">
                <a:solidFill>
                  <a:srgbClr val="0E1126"/>
                </a:solidFill>
                <a:latin typeface="+mj-lt"/>
              </a:rPr>
              <a:t> cycling under low light &amp; comparable temperatures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497B5-6AE1-9387-886D-1D2A7FAFFD4B}"/>
              </a:ext>
            </a:extLst>
          </p:cNvPr>
          <p:cNvSpPr/>
          <p:nvPr/>
        </p:nvSpPr>
        <p:spPr>
          <a:xfrm>
            <a:off x="1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6" name="Picture 15" descr="A comparison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2A0C7A32-0C74-04C1-D48A-79DCB442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0" y="1563387"/>
            <a:ext cx="10772336" cy="47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83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cloud&#10;&#10;Description automatically generated">
            <a:extLst>
              <a:ext uri="{FF2B5EF4-FFF2-40B4-BE49-F238E27FC236}">
                <a16:creationId xmlns:a16="http://schemas.microsoft.com/office/drawing/2014/main" id="{656F4042-979C-5DAA-76B3-0D2051744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0" t="2507" r="5397" b="17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796CD-E84E-79EB-E52D-D35F6AC2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36A08-ACED-B66A-2F42-31A708B40A6F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Phytoplankton Bloom extending over 500 000 km</a:t>
            </a:r>
            <a:r>
              <a:rPr lang="en-CA" sz="1050" baseline="30000" dirty="0"/>
              <a:t>2</a:t>
            </a:r>
            <a:r>
              <a:rPr lang="en-CA" sz="1050" dirty="0"/>
              <a:t> in the Barents Sea, 2022. Copernicus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0DB59-D0D9-11F9-1B29-924680B74497}"/>
              </a:ext>
            </a:extLst>
          </p:cNvPr>
          <p:cNvGrpSpPr/>
          <p:nvPr/>
        </p:nvGrpSpPr>
        <p:grpSpPr>
          <a:xfrm>
            <a:off x="1034968" y="1177175"/>
            <a:ext cx="10119035" cy="4503649"/>
            <a:chOff x="1034968" y="1177175"/>
            <a:chExt cx="10119035" cy="4503649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10290021-2048-218B-E727-113A9E0C8EF2}"/>
                </a:ext>
              </a:extLst>
            </p:cNvPr>
            <p:cNvSpPr/>
            <p:nvPr/>
          </p:nvSpPr>
          <p:spPr>
            <a:xfrm>
              <a:off x="1034968" y="1177175"/>
              <a:ext cx="10119035" cy="4503649"/>
            </a:xfrm>
            <a:prstGeom prst="rect">
              <a:avLst/>
            </a:prstGeom>
            <a:solidFill>
              <a:srgbClr val="0E1126">
                <a:alpha val="89804"/>
              </a:srgbClr>
            </a:solidFill>
          </p:spPr>
          <p:txBody>
            <a:bodyPr lIns="360000" rIns="360000" bIns="180000" anchor="b" anchorCtr="0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Polar phytoplankton exhibit the capacity to suppress energetically wasteful charge recombinations &amp; sustain energetically efficient photosynthesis under extremely low light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C7C372-34BD-AFCA-C939-1A841F0E09BC}"/>
                </a:ext>
              </a:extLst>
            </p:cNvPr>
            <p:cNvGrpSpPr/>
            <p:nvPr/>
          </p:nvGrpSpPr>
          <p:grpSpPr>
            <a:xfrm>
              <a:off x="2299410" y="1500598"/>
              <a:ext cx="7590151" cy="2488136"/>
              <a:chOff x="1701584" y="1259298"/>
              <a:chExt cx="7590151" cy="2488136"/>
            </a:xfrm>
          </p:grpSpPr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8117023C-B4AE-5396-ADB6-4EC26E148A5C}"/>
                  </a:ext>
                </a:extLst>
              </p:cNvPr>
              <p:cNvSpPr txBox="1"/>
              <p:nvPr/>
            </p:nvSpPr>
            <p:spPr>
              <a:xfrm>
                <a:off x="2440489" y="2222776"/>
                <a:ext cx="6851246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Polar strains exhibit significant cycling across a broader range of conditions than temperate strains</a:t>
                </a:r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7C41CF0-BF97-CC9F-07C5-AE20EE093B1E}"/>
                  </a:ext>
                </a:extLst>
              </p:cNvPr>
              <p:cNvSpPr txBox="1"/>
              <p:nvPr/>
            </p:nvSpPr>
            <p:spPr>
              <a:xfrm>
                <a:off x="1701584" y="2171096"/>
                <a:ext cx="553268" cy="6573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5F607F44-AFA3-1FF6-54A8-5ECBC6E2EB50}"/>
                  </a:ext>
                </a:extLst>
              </p:cNvPr>
              <p:cNvSpPr txBox="1"/>
              <p:nvPr/>
            </p:nvSpPr>
            <p:spPr>
              <a:xfrm>
                <a:off x="2424089" y="3142636"/>
                <a:ext cx="6855911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Under low light &amp; comparable temperatures, polar strains sustain longer synchronous cycling than temperate strains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B5DC55-75D0-6CF1-8F76-C155B2E54CF4}"/>
                  </a:ext>
                </a:extLst>
              </p:cNvPr>
              <p:cNvSpPr txBox="1"/>
              <p:nvPr/>
            </p:nvSpPr>
            <p:spPr>
              <a:xfrm>
                <a:off x="1701584" y="3090075"/>
                <a:ext cx="553268" cy="6573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310E83E8-773C-4DA3-3565-3CAFF7363983}"/>
                  </a:ext>
                </a:extLst>
              </p:cNvPr>
              <p:cNvSpPr txBox="1"/>
              <p:nvPr/>
            </p:nvSpPr>
            <p:spPr>
              <a:xfrm>
                <a:off x="2431088" y="1307388"/>
                <a:ext cx="6851245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Within strains, longer cycling was observed at higher light levels and colder temperatures</a:t>
                </a:r>
              </a:p>
            </p:txBody>
          </p:sp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6060D1F1-220F-8E28-F0C6-A90AA4CFAAC8}"/>
                  </a:ext>
                </a:extLst>
              </p:cNvPr>
              <p:cNvSpPr txBox="1"/>
              <p:nvPr/>
            </p:nvSpPr>
            <p:spPr>
              <a:xfrm>
                <a:off x="1701584" y="1259298"/>
                <a:ext cx="553268" cy="65017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70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24</a:t>
            </a:fld>
            <a:endParaRPr lang="en-US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276A468E-54A5-1BE0-6616-903AA343FC89}"/>
              </a:ext>
            </a:extLst>
          </p:cNvPr>
          <p:cNvSpPr/>
          <p:nvPr/>
        </p:nvSpPr>
        <p:spPr>
          <a:xfrm>
            <a:off x="1036482" y="1586698"/>
            <a:ext cx="10119035" cy="4629860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pPr algn="ctr">
              <a:lnSpc>
                <a:spcPts val="2987"/>
              </a:lnSpc>
              <a:spcBef>
                <a:spcPts val="300"/>
              </a:spcBef>
            </a:pPr>
            <a:r>
              <a:rPr lang="en-US" sz="1600" dirty="0">
                <a:solidFill>
                  <a:srgbClr val="F7F7F7"/>
                </a:solidFill>
              </a:rPr>
              <a:t>I thank my supervisor:</a:t>
            </a:r>
          </a:p>
          <a:p>
            <a:pPr algn="ctr"/>
            <a:r>
              <a:rPr lang="en-US" sz="2400" dirty="0">
                <a:solidFill>
                  <a:srgbClr val="F7F7F7"/>
                </a:solidFill>
              </a:rPr>
              <a:t>Dr. Douglas A. Campbell</a:t>
            </a: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as well as Campbell Lab members: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Dr. Maximilian Berthold, Dr. Sylwia Sliwinska-Wilczewska, Naaman Omar,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 Mireille Savoie, &amp; Miranda Corkum</a:t>
            </a: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and our partners at 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The International Research Laboratory Takuvik at Université de Laval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 &amp; Cvetkovska Lab at the University of Ottawa </a:t>
            </a:r>
          </a:p>
          <a:p>
            <a:endParaRPr lang="en-US" sz="120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C5BECDB-C63B-7AFB-34A5-74E63D15C805}"/>
              </a:ext>
            </a:extLst>
          </p:cNvPr>
          <p:cNvSpPr/>
          <p:nvPr/>
        </p:nvSpPr>
        <p:spPr>
          <a:xfrm>
            <a:off x="1036482" y="5244676"/>
            <a:ext cx="2268985" cy="971882"/>
          </a:xfrm>
          <a:custGeom>
            <a:avLst/>
            <a:gdLst/>
            <a:ahLst/>
            <a:cxnLst/>
            <a:rect l="l" t="t" r="r" b="b"/>
            <a:pathLst>
              <a:path w="3403477" h="1457823">
                <a:moveTo>
                  <a:pt x="0" y="0"/>
                </a:moveTo>
                <a:lnTo>
                  <a:pt x="3403477" y="0"/>
                </a:lnTo>
                <a:lnTo>
                  <a:pt x="3403477" y="1457822"/>
                </a:lnTo>
                <a:lnTo>
                  <a:pt x="0" y="14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2E094BF-F884-E01D-8C1F-FB67168EE612}"/>
              </a:ext>
            </a:extLst>
          </p:cNvPr>
          <p:cNvSpPr/>
          <p:nvPr/>
        </p:nvSpPr>
        <p:spPr>
          <a:xfrm>
            <a:off x="3947807" y="5244677"/>
            <a:ext cx="1413167" cy="957499"/>
          </a:xfrm>
          <a:custGeom>
            <a:avLst/>
            <a:gdLst/>
            <a:ahLst/>
            <a:cxnLst/>
            <a:rect l="l" t="t" r="r" b="b"/>
            <a:pathLst>
              <a:path w="2119751" h="1436249">
                <a:moveTo>
                  <a:pt x="0" y="0"/>
                </a:moveTo>
                <a:lnTo>
                  <a:pt x="2119751" y="0"/>
                </a:lnTo>
                <a:lnTo>
                  <a:pt x="2119751" y="1436248"/>
                </a:lnTo>
                <a:lnTo>
                  <a:pt x="0" y="143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1" b="-2304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458645C-BA3D-FC44-11F5-F78221C5E77B}"/>
              </a:ext>
            </a:extLst>
          </p:cNvPr>
          <p:cNvSpPr/>
          <p:nvPr/>
        </p:nvSpPr>
        <p:spPr>
          <a:xfrm>
            <a:off x="10140312" y="5244676"/>
            <a:ext cx="994964" cy="925749"/>
          </a:xfrm>
          <a:custGeom>
            <a:avLst/>
            <a:gdLst/>
            <a:ahLst/>
            <a:cxnLst/>
            <a:rect l="l" t="t" r="r" b="b"/>
            <a:pathLst>
              <a:path w="1492446" h="1388624">
                <a:moveTo>
                  <a:pt x="0" y="0"/>
                </a:moveTo>
                <a:lnTo>
                  <a:pt x="1492446" y="0"/>
                </a:lnTo>
                <a:lnTo>
                  <a:pt x="1492446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9581DBB-F588-4E47-F33C-804BD5235372}"/>
              </a:ext>
            </a:extLst>
          </p:cNvPr>
          <p:cNvSpPr/>
          <p:nvPr/>
        </p:nvSpPr>
        <p:spPr>
          <a:xfrm>
            <a:off x="6002324" y="5311344"/>
            <a:ext cx="1929540" cy="838546"/>
          </a:xfrm>
          <a:custGeom>
            <a:avLst/>
            <a:gdLst/>
            <a:ahLst/>
            <a:cxnLst/>
            <a:rect l="l" t="t" r="r" b="b"/>
            <a:pathLst>
              <a:path w="2894310" h="1257819">
                <a:moveTo>
                  <a:pt x="0" y="0"/>
                </a:moveTo>
                <a:lnTo>
                  <a:pt x="2894310" y="0"/>
                </a:lnTo>
                <a:lnTo>
                  <a:pt x="2894310" y="1257819"/>
                </a:lnTo>
                <a:lnTo>
                  <a:pt x="0" y="125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E21FA25-16DA-B762-6A8D-B6DB94239E50}"/>
              </a:ext>
            </a:extLst>
          </p:cNvPr>
          <p:cNvSpPr/>
          <p:nvPr/>
        </p:nvSpPr>
        <p:spPr>
          <a:xfrm>
            <a:off x="8573214" y="5244676"/>
            <a:ext cx="925749" cy="925749"/>
          </a:xfrm>
          <a:custGeom>
            <a:avLst/>
            <a:gdLst/>
            <a:ahLst/>
            <a:cxnLst/>
            <a:rect l="l" t="t" r="r" b="b"/>
            <a:pathLst>
              <a:path w="1388624" h="1388624">
                <a:moveTo>
                  <a:pt x="0" y="0"/>
                </a:moveTo>
                <a:lnTo>
                  <a:pt x="1388623" y="0"/>
                </a:lnTo>
                <a:lnTo>
                  <a:pt x="1388623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E8AD0-174A-2D55-BD58-94C2B09BDB74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3561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0065C089-ECB9-E161-E636-B79C2644EBC3}"/>
              </a:ext>
            </a:extLst>
          </p:cNvPr>
          <p:cNvSpPr/>
          <p:nvPr/>
        </p:nvSpPr>
        <p:spPr>
          <a:xfrm>
            <a:off x="-6676" y="5386387"/>
            <a:ext cx="5886450" cy="1471613"/>
          </a:xfrm>
          <a:prstGeom prst="rect">
            <a:avLst/>
          </a:prstGeom>
          <a:solidFill>
            <a:srgbClr val="0E1126"/>
          </a:solidFill>
        </p:spPr>
        <p:txBody>
          <a:bodyPr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" pitchFamily="2" charset="77"/>
                <a:ea typeface="Palatino" pitchFamily="2" charset="77"/>
                <a:cs typeface="+mn-cs"/>
              </a:rPr>
              <a:t>Questions?</a:t>
            </a:r>
          </a:p>
          <a:p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919151-6947-4C64-D9F5-41C3D48F9949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Image: Maria Stenzel</a:t>
            </a:r>
          </a:p>
        </p:txBody>
      </p:sp>
    </p:spTree>
    <p:extLst>
      <p:ext uri="{BB962C8B-B14F-4D97-AF65-F5344CB8AC3E}">
        <p14:creationId xmlns:p14="http://schemas.microsoft.com/office/powerpoint/2010/main" val="425882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2544-C810-5407-4400-35415CC16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867"/>
            <a:ext cx="10515600" cy="99033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CB3-9683-16B3-204A-227A4906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260"/>
            <a:ext cx="10809514" cy="5586736"/>
          </a:xfrm>
        </p:spPr>
        <p:txBody>
          <a:bodyPr>
            <a:noAutofit/>
          </a:bodyPr>
          <a:lstStyle/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Ardyna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&amp; Arrigo, K. R. (2020). Phytoplankton dynamics in a changing Arctic Ocean.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Nature Climate Change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(10), Article 10. </a:t>
            </a:r>
          </a:p>
          <a:p>
            <a:pPr marL="9525" indent="-314325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Berge, J., Renaud, P.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Darnis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Cottier, F., Last,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Gabrielsen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 M., Johnsen, G.,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Seuthe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Weslawski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M., Leu, E., Moline,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Nahrgang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Søreide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Varpe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Ø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., 	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Lønne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 J.,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Daase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&amp; Falk-Petersen, S. (2015). In the dark: A review of ecosystem processes during the Arctic polar night.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Progress in Oceanography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139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258–271.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Berman-Frank, I., Campbell, D.,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Ciotti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Erickson, Z.,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Fujiki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Halsey, K., Hickman,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Gorbunov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Hughes, D., Kolber, Z., Moore,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Oxborough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Prasil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O., Robinson, 	C., Ryan-Keogh, T.,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Silsbe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Simis, S.,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Thomalla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Varkey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D. (2023).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Application of Single Turnover Active Chlorophyll Fluorescence for Phytoplankton 	Productivity Measurements. Version 2.0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[Report]. Scientific Committee on Oceanic Research (SCOR) Working Group 156.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Gates,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Ananyev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Dismukes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 C. (2020). Realtime kinetics of the light driven steps of photosynthetic water oxidation in living organisms by “stroboscopic” fluorometry. 	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Biochimica et Biophysica Acta (BBA) - Bioenergetics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1861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(8), 148212.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Hancke, K., Lund-Hansen, L. C., Lamare, M.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Højlund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Pedersen, S., King, M. D., Andersen, P., &amp; Sorrell, B. K. (2018). Extreme Low Light Requirement for Algae Growth 	Underneath Sea Ice: A Case Study From Station Nord, NE Greenland.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 of Geophysical Research: Oceans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123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(2), 985–1000.</a:t>
            </a: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Kawakami, K., &amp; Shen, J.-R. (2018). Purification of fully active and crystallizable photosystem II from thermophilic cyanobacteria. In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Methods in Enzymology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(Vol. 613, pp. 1–16). 	Elsevier.</a:t>
            </a: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Keren, N., Berg, A., van Kan, P. J.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Levanon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Ohad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I. (1997). Mechanism of photosystem II photoinactivation and D1 protein degradation at low light: The role of back 	electron flow.</a:t>
            </a:r>
            <a:r>
              <a:rPr lang="en-US" sz="105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Proceedings of the National Academy of Sciences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94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(4), 1579–1584.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Kirk, J. T. O. (2011).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Light and Photosynthesis in Aquatic Ecosystems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(3rd ed.). Cambridge University Press.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Mukhopadhyay, S., Mandal, S.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Bhaduri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S., &amp; Armstrong, W. H. (2004). Manganese Clusters with Relevance to Photosystem II.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Chemical Reviews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104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(9), 3981–4026.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Randelhoff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Lacour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Marec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Leymarie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E., Lagunas, J., Xing, X.,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Darnis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Penkerc’h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Sampei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Fortier,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D’Ortenzio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F.,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Claustre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Babin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 (2020). Arctic 	mid-winter phytoplankton growth revealed by autonomous profilers.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Science Advances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(39), eabc2678.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Rappaport, F.,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Cuni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Xiong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Sayre, R., &amp; Lavergne, J. (2005). Charge Recombination and Thermoluminescence in Photosystem II.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Biophysical Journal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88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(3), 1948–1958.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Raven, J. A., Kübler, J. E.,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Beardall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(2000). Put out the light, and then put out the light.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 of the Marine Biological Association of the United Kingdom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1–25. </a:t>
            </a:r>
            <a:endParaRPr lang="en-US" sz="105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Roesch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Schmidbauer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 (2018).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WaveletComp: Computational wavelet analysis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[Manual].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Schuback, N.,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Tortell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P. D., Berman-Frank, I., Campbell, D.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Ciotti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Courtecuisse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E., Erickson, Z.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Fujiki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Halsey, K., Hickman, A.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Huot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Y.,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Gorbunov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 Y., Hughes, 	D. J., Kolber, Z. S., Moore, C.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Oxborough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Prášil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O., Robinson, C. M., Ryan-Keogh, T. J., …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Varkey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D. R. (2021). Single-Turnover Variable Chlorophyll Fluorescence as 	a Tool for Assessing Phytoplankton Photosynthesis and Primary Productivity: Opportunities, Caveats and Recommendations.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Frontiers in Marine Science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Theis, F. J., &amp; Meyer-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Bäse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 (2010). Spectral Transformations. In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Biomedical Signal Analysis: Contemporary Methods and Applications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(1st ed., p. 42). MIT Press.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Vass, I. (2011). Role of charge recombination processes in photodamage and photoprotection of the photosystem II complex. </a:t>
            </a:r>
            <a:r>
              <a:rPr lang="en-US" sz="1050" i="1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Physiologia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Plantarum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142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6–16.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Zaharieva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I.,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Dau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 (2019). Energetics and Kinetics of S-State Transitions Monitored by Delayed Chlorophyll Fluorescence.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Frontiers in Plant Science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307A1-E4F6-1EFF-4CAF-461C3A52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7BEB-9D9C-6F7D-369B-5E7C7334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3475"/>
            <a:ext cx="5181600" cy="575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Light Attenuation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FF98-C30D-C368-A8B6-8965BEAF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6853" y="1553475"/>
            <a:ext cx="5181600" cy="575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Polar Night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05FCCA-913E-A7DE-F84D-2F71E1F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2BEEA5-868D-5E8F-F39D-93AB98641E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 Randelhoff </a:t>
            </a:r>
            <a:r>
              <a:rPr lang="en-CA" sz="1050" i="1" dirty="0"/>
              <a:t>et al</a:t>
            </a:r>
            <a:r>
              <a:rPr lang="en-CA" sz="1050" dirty="0"/>
              <a:t>, 2020. Science Advances        Hancke </a:t>
            </a:r>
            <a:r>
              <a:rPr lang="en-CA" sz="1050" i="1" dirty="0"/>
              <a:t>et al</a:t>
            </a:r>
            <a:r>
              <a:rPr lang="en-CA" sz="1050" dirty="0"/>
              <a:t>, 2018. J Geophysical Research        Raven </a:t>
            </a:r>
            <a:r>
              <a:rPr lang="en-CA" sz="1050" i="1" dirty="0"/>
              <a:t>et al,</a:t>
            </a:r>
            <a:r>
              <a:rPr lang="en-CA" sz="1050" dirty="0"/>
              <a:t> 2000. J Marine Biological Association         Map: Berge </a:t>
            </a:r>
            <a:r>
              <a:rPr lang="en-CA" sz="1050" i="1" dirty="0"/>
              <a:t>et al</a:t>
            </a:r>
            <a:r>
              <a:rPr lang="en-CA" sz="1050" dirty="0"/>
              <a:t>, 2015. Progress in Oceanography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5BF983-69C1-4E21-4563-9E6F90C13CFB}"/>
              </a:ext>
            </a:extLst>
          </p:cNvPr>
          <p:cNvGrpSpPr/>
          <p:nvPr/>
        </p:nvGrpSpPr>
        <p:grpSpPr>
          <a:xfrm>
            <a:off x="1292770" y="2187479"/>
            <a:ext cx="3945210" cy="3957141"/>
            <a:chOff x="1103016" y="2242954"/>
            <a:chExt cx="3945210" cy="3957141"/>
          </a:xfrm>
        </p:grpSpPr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F9858D7A-267F-1329-A695-A0184D472B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6914" y="2242954"/>
              <a:ext cx="3261312" cy="3957141"/>
            </a:xfrm>
            <a:custGeom>
              <a:avLst/>
              <a:gdLst/>
              <a:ahLst/>
              <a:cxnLst/>
              <a:rect l="l" t="t" r="r" b="b"/>
              <a:pathLst>
                <a:path w="16256999" h="6827546">
                  <a:moveTo>
                    <a:pt x="0" y="0"/>
                  </a:moveTo>
                  <a:lnTo>
                    <a:pt x="16256998" y="0"/>
                  </a:lnTo>
                  <a:lnTo>
                    <a:pt x="16256998" y="6827546"/>
                  </a:lnTo>
                  <a:lnTo>
                    <a:pt x="0" y="682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5764" t="1090" b="-1184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5602A2-3BCC-B0D9-8828-BE2686E03898}"/>
                </a:ext>
              </a:extLst>
            </p:cNvPr>
            <p:cNvGrpSpPr/>
            <p:nvPr/>
          </p:nvGrpSpPr>
          <p:grpSpPr>
            <a:xfrm>
              <a:off x="1103016" y="2364227"/>
              <a:ext cx="540000" cy="3835867"/>
              <a:chOff x="1080156" y="2320289"/>
              <a:chExt cx="540000" cy="3835867"/>
            </a:xfrm>
          </p:grpSpPr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70EA9BE8-E5F8-257B-3F50-D84C9194C41C}"/>
                  </a:ext>
                </a:extLst>
              </p:cNvPr>
              <p:cNvSpPr/>
              <p:nvPr/>
            </p:nvSpPr>
            <p:spPr>
              <a:xfrm rot="10800000">
                <a:off x="1080156" y="2320289"/>
                <a:ext cx="540000" cy="3835867"/>
              </a:xfrm>
              <a:prstGeom prst="triangle">
                <a:avLst/>
              </a:prstGeom>
              <a:noFill/>
              <a:ln w="28575">
                <a:solidFill>
                  <a:srgbClr val="0E11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703303-E705-BB4B-B188-360AE9247F1C}"/>
                  </a:ext>
                </a:extLst>
              </p:cNvPr>
              <p:cNvSpPr txBox="1"/>
              <p:nvPr/>
            </p:nvSpPr>
            <p:spPr>
              <a:xfrm>
                <a:off x="1141605" y="2320289"/>
                <a:ext cx="417102" cy="1810752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E1126"/>
                    </a:solidFill>
                  </a:rPr>
                  <a:t>L</a:t>
                </a:r>
              </a:p>
              <a:p>
                <a:pPr algn="ctr"/>
                <a:r>
                  <a:rPr lang="en-US" sz="2600" dirty="0">
                    <a:solidFill>
                      <a:srgbClr val="0E1126"/>
                    </a:solidFill>
                  </a:rPr>
                  <a:t>I</a:t>
                </a:r>
              </a:p>
              <a:p>
                <a:pPr algn="ctr"/>
                <a:r>
                  <a:rPr lang="en-US" sz="2200" dirty="0">
                    <a:solidFill>
                      <a:srgbClr val="0E1126"/>
                    </a:solidFill>
                  </a:rPr>
                  <a:t>G</a:t>
                </a:r>
              </a:p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H</a:t>
                </a:r>
              </a:p>
              <a:p>
                <a:pPr algn="ctr">
                  <a:spcBef>
                    <a:spcPts val="200"/>
                  </a:spcBef>
                </a:pPr>
                <a:r>
                  <a:rPr lang="en-US" sz="1400" dirty="0">
                    <a:solidFill>
                      <a:srgbClr val="0E1126"/>
                    </a:solidFill>
                  </a:rPr>
                  <a:t>T</a:t>
                </a:r>
              </a:p>
            </p:txBody>
          </p:sp>
        </p:grpSp>
      </p:grpSp>
      <p:pic>
        <p:nvPicPr>
          <p:cNvPr id="15" name="Picture 14" descr="A map of the earth&#10;&#10;Description automatically generated">
            <a:extLst>
              <a:ext uri="{FF2B5EF4-FFF2-40B4-BE49-F238E27FC236}">
                <a16:creationId xmlns:a16="http://schemas.microsoft.com/office/drawing/2014/main" id="{673F3E48-4B71-479B-4D6B-277F3BE8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77" y="2187479"/>
            <a:ext cx="4283153" cy="418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D50E61E-BF74-C0E8-E742-9456611AFF61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Photic Constraints</a:t>
            </a:r>
          </a:p>
        </p:txBody>
      </p:sp>
    </p:spTree>
    <p:extLst>
      <p:ext uri="{BB962C8B-B14F-4D97-AF65-F5344CB8AC3E}">
        <p14:creationId xmlns:p14="http://schemas.microsoft.com/office/powerpoint/2010/main" val="111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CD41F-A7A1-9A27-0497-73ABDCD58594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73619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15CC-B4A5-505A-5D7F-DE2125C3CBF4}"/>
              </a:ext>
            </a:extLst>
          </p:cNvPr>
          <p:cNvSpPr txBox="1"/>
          <p:nvPr/>
        </p:nvSpPr>
        <p:spPr>
          <a:xfrm>
            <a:off x="2321169" y="4700954"/>
            <a:ext cx="754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Hypothesized Mechanism: suppressing energetically wasteful charge recombinations in Photosystem II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CD41F-A7A1-9A27-0497-73ABDCD58594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04653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D3A11F-1215-1D5E-166D-EC5043233A4E}"/>
              </a:ext>
            </a:extLst>
          </p:cNvPr>
          <p:cNvGrpSpPr/>
          <p:nvPr/>
        </p:nvGrpSpPr>
        <p:grpSpPr>
          <a:xfrm rot="6739495">
            <a:off x="2121622" y="274288"/>
            <a:ext cx="7433811" cy="6275655"/>
            <a:chOff x="2142675" y="747571"/>
            <a:chExt cx="6779602" cy="5676365"/>
          </a:xfrm>
        </p:grpSpPr>
        <p:pic>
          <p:nvPicPr>
            <p:cNvPr id="3" name="Picture 2" descr="A diagram of a cell&#10;&#10;Description automatically generated">
              <a:extLst>
                <a:ext uri="{FF2B5EF4-FFF2-40B4-BE49-F238E27FC236}">
                  <a16:creationId xmlns:a16="http://schemas.microsoft.com/office/drawing/2014/main" id="{F66F461F-4031-56B2-D578-81F9CA1C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35" t="263" r="31740"/>
            <a:stretch/>
          </p:blipFill>
          <p:spPr>
            <a:xfrm rot="18366360">
              <a:off x="2694293" y="195953"/>
              <a:ext cx="5676365" cy="6779602"/>
            </a:xfrm>
            <a:prstGeom prst="rect">
              <a:avLst/>
            </a:prstGeom>
          </p:spPr>
        </p:pic>
        <p:pic>
          <p:nvPicPr>
            <p:cNvPr id="7" name="Picture 6" descr="A green cell structure with a yellow circle&#10;&#10;Description automatically generated">
              <a:extLst>
                <a:ext uri="{FF2B5EF4-FFF2-40B4-BE49-F238E27FC236}">
                  <a16:creationId xmlns:a16="http://schemas.microsoft.com/office/drawing/2014/main" id="{A79AA6B3-9879-41D2-CF44-BCD641D1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58805">
              <a:off x="4334528" y="2361549"/>
              <a:ext cx="3970102" cy="39160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Phytoplankton Cell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54AD9-89F6-6920-527C-88E239B7E20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8073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98300">
            <a:off x="2565560" y="17553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-1" y="6135585"/>
            <a:ext cx="382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Chloroplast &amp; Thylakoids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387043-4ABA-AD50-F00D-E16BE2B23400}"/>
              </a:ext>
            </a:extLst>
          </p:cNvPr>
          <p:cNvSpPr>
            <a:spLocks noChangeAspect="1"/>
          </p:cNvSpPr>
          <p:nvPr/>
        </p:nvSpPr>
        <p:spPr>
          <a:xfrm>
            <a:off x="6441120" y="3608474"/>
            <a:ext cx="478988" cy="479286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B7CFEE0-D1CF-D4BC-14BF-B24260651DDB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6920108" y="3848117"/>
            <a:ext cx="1309243" cy="1131079"/>
          </a:xfrm>
          <a:prstGeom prst="curvedConnector3">
            <a:avLst/>
          </a:prstGeom>
          <a:ln w="38100">
            <a:solidFill>
              <a:srgbClr val="0E11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E6D6B6-4C7F-0C94-06A4-031405F317A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165703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ar&#10;&#10;Description automatically generated">
            <a:extLst>
              <a:ext uri="{FF2B5EF4-FFF2-40B4-BE49-F238E27FC236}">
                <a16:creationId xmlns:a16="http://schemas.microsoft.com/office/drawing/2014/main" id="{0563B0D0-7A12-B392-85D7-A8C980D39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0" y="1125625"/>
            <a:ext cx="8722477" cy="1722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 Membrane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Kawakami &amp; Shen, 2018. Methods in Enzymology		Image: BioRender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BDD997-0C39-B1BB-64D9-773BABC77052}"/>
              </a:ext>
            </a:extLst>
          </p:cNvPr>
          <p:cNvSpPr>
            <a:spLocks noChangeAspect="1"/>
          </p:cNvSpPr>
          <p:nvPr/>
        </p:nvSpPr>
        <p:spPr>
          <a:xfrm>
            <a:off x="9740658" y="4766006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666CD5-8AA8-E4CA-9B97-7796EE842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8350" y="2847975"/>
            <a:ext cx="8972308" cy="2016604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5F883-DAD8-3BB5-B10C-7DEB7B78826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213016" y="2806791"/>
            <a:ext cx="626154" cy="1959215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714024-33F8-FFA9-2120-F0425C39B106}"/>
              </a:ext>
            </a:extLst>
          </p:cNvPr>
          <p:cNvSpPr txBox="1"/>
          <p:nvPr/>
        </p:nvSpPr>
        <p:spPr>
          <a:xfrm>
            <a:off x="1183981" y="1396262"/>
            <a:ext cx="66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PSII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BC528E-DDD9-38CC-D92E-D920D036D514}"/>
              </a:ext>
            </a:extLst>
          </p:cNvPr>
          <p:cNvSpPr/>
          <p:nvPr/>
        </p:nvSpPr>
        <p:spPr>
          <a:xfrm>
            <a:off x="1135720" y="1133185"/>
            <a:ext cx="186374" cy="177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355E8-223E-8B5C-E99F-B407E3019A6F}"/>
              </a:ext>
            </a:extLst>
          </p:cNvPr>
          <p:cNvSpPr txBox="1"/>
          <p:nvPr/>
        </p:nvSpPr>
        <p:spPr>
          <a:xfrm>
            <a:off x="2410893" y="174811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5416AD-3565-781D-DD72-2EBE95759B54}"/>
              </a:ext>
            </a:extLst>
          </p:cNvPr>
          <p:cNvSpPr txBox="1"/>
          <p:nvPr/>
        </p:nvSpPr>
        <p:spPr>
          <a:xfrm>
            <a:off x="5645665" y="1517933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415DE0-7DEF-82C9-C36B-55537511BFAC}"/>
              </a:ext>
            </a:extLst>
          </p:cNvPr>
          <p:cNvSpPr txBox="1"/>
          <p:nvPr/>
        </p:nvSpPr>
        <p:spPr>
          <a:xfrm>
            <a:off x="4490955" y="2511023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95B75-72F9-EEDF-81E6-EEC59200281C}"/>
              </a:ext>
            </a:extLst>
          </p:cNvPr>
          <p:cNvSpPr txBox="1"/>
          <p:nvPr/>
        </p:nvSpPr>
        <p:spPr>
          <a:xfrm>
            <a:off x="3237905" y="1523704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8B8F59-77D2-52E4-188A-F2CE98742B93}"/>
              </a:ext>
            </a:extLst>
          </p:cNvPr>
          <p:cNvSpPr txBox="1"/>
          <p:nvPr/>
        </p:nvSpPr>
        <p:spPr>
          <a:xfrm>
            <a:off x="7830700" y="1286445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</p:spTree>
    <p:extLst>
      <p:ext uri="{BB962C8B-B14F-4D97-AF65-F5344CB8AC3E}">
        <p14:creationId xmlns:p14="http://schemas.microsoft.com/office/powerpoint/2010/main" val="366023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al,</a:t>
            </a:r>
            <a:r>
              <a:rPr lang="en-CA" sz="1050" dirty="0"/>
              <a:t>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98910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4740</TotalTime>
  <Words>1770</Words>
  <Application>Microsoft Macintosh PowerPoint</Application>
  <PresentationFormat>Widescreen</PresentationFormat>
  <Paragraphs>259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Codec Pro</vt:lpstr>
      <vt:lpstr>Georgia</vt:lpstr>
      <vt:lpstr>Palatino</vt:lpstr>
      <vt:lpstr>Office Theme</vt:lpstr>
      <vt:lpstr>PowerPoint Presentation</vt:lpstr>
      <vt:lpstr>PowerPoint Presentation</vt:lpstr>
      <vt:lpstr>PowerPoint Presentation</vt:lpstr>
      <vt:lpstr>Have polar phytoplankton adapted to extremely low light by increasing their efficiency of photosynthetic energy conversion? </vt:lpstr>
      <vt:lpstr>Have polar phytoplankton adapted to extremely low light by increasing their efficiency of photosynthetic energy conversion?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Ryan</dc:creator>
  <cp:lastModifiedBy>Natasha Ryan</cp:lastModifiedBy>
  <cp:revision>42</cp:revision>
  <dcterms:created xsi:type="dcterms:W3CDTF">2024-04-02T00:00:54Z</dcterms:created>
  <dcterms:modified xsi:type="dcterms:W3CDTF">2024-04-10T02:46:03Z</dcterms:modified>
</cp:coreProperties>
</file>